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21"/>
  </p:notesMasterIdLst>
  <p:sldIdLst>
    <p:sldId id="261" r:id="rId2"/>
    <p:sldId id="282" r:id="rId3"/>
    <p:sldId id="262" r:id="rId4"/>
    <p:sldId id="263" r:id="rId5"/>
    <p:sldId id="264" r:id="rId6"/>
    <p:sldId id="266" r:id="rId7"/>
    <p:sldId id="267" r:id="rId8"/>
    <p:sldId id="265" r:id="rId9"/>
    <p:sldId id="271" r:id="rId10"/>
    <p:sldId id="272" r:id="rId11"/>
    <p:sldId id="276" r:id="rId12"/>
    <p:sldId id="277" r:id="rId13"/>
    <p:sldId id="278" r:id="rId14"/>
    <p:sldId id="268" r:id="rId15"/>
    <p:sldId id="273" r:id="rId16"/>
    <p:sldId id="270" r:id="rId17"/>
    <p:sldId id="280" r:id="rId18"/>
    <p:sldId id="281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9CB7"/>
    <a:srgbClr val="CCE4EC"/>
    <a:srgbClr val="E6F2F6"/>
    <a:srgbClr val="9BCAD9"/>
    <a:srgbClr val="ED9042"/>
    <a:srgbClr val="6BB1C7"/>
    <a:srgbClr val="A37E55"/>
    <a:srgbClr val="EFE0C3"/>
    <a:srgbClr val="0177BF"/>
    <a:srgbClr val="56A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6" autoAdjust="0"/>
    <p:restoredTop sz="94660"/>
  </p:normalViewPr>
  <p:slideViewPr>
    <p:cSldViewPr snapToGrid="0">
      <p:cViewPr>
        <p:scale>
          <a:sx n="85" d="100"/>
          <a:sy n="85" d="100"/>
        </p:scale>
        <p:origin x="49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DC5FB-5DFA-4190-B5A8-85C357BADE84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728DA-E7B5-48BB-9D18-FCE7B44C0F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56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728DA-E7B5-48BB-9D18-FCE7B44C0F4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16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According to some sources, it is true that 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GPT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has 1.7 trillion 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 This makes it 1000 times larger than 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GPT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-2 and nearly 1000 times larger than </a:t>
            </a:r>
            <a:r>
              <a:rPr lang="en-GB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GPT</a:t>
            </a:r>
            <a:r>
              <a:rPr lang="en-GB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-3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728DA-E7B5-48BB-9D18-FCE7B44C0F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5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728DA-E7B5-48BB-9D18-FCE7B44C0F4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24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728DA-E7B5-48BB-9D18-FCE7B44C0F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8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D443-DF7D-2C5E-2132-3CDDABB4E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D62FC-9465-89BA-7583-3C9C5F269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D9397-94B7-EBB9-FC01-B10C585A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BF9B-254C-BC69-74E4-AAFF9F93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2EEE6-1B14-EE11-194D-2650594B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52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89B6-E2BC-9F2D-13A5-236059F92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30A09-4197-FB99-6942-A5200B280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99CAF-D9E8-E554-B6CA-7B476BBD4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5F9B3-C2EB-A583-15D5-B1CD014D8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3D40B-D340-3553-FC39-C3621CC5A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75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F8006-84A0-59E4-FB3A-1D11DCF36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BCF9B-6484-9F3E-D648-EA4525301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F805D-030D-4AA1-63F5-B2FC81575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40B2E-2CDA-9F1C-6129-F3E548FF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65686-39EC-86BD-8B2C-C79DA61F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3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6F2A-FFF8-D0A2-2354-F1020923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78C79-0CCE-08C1-7528-5A32E0AB3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5B643-C467-5636-485E-CE11F006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428EF-B1D4-D718-3605-F8D8264A9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F0731-9F9A-97A3-EDEB-E68CC3B4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48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3A9B-35DE-0D43-C73C-40E40AAF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85007-86FB-5D5E-55F9-CEE29AA64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A08B9-1F1B-3BBB-BFB6-20699458B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41788-033A-1FDF-E33E-120C1332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D49EF-5FEE-E0A2-56D0-9EF59A88B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26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64EF-6A43-6897-2483-5F22BBB0D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7F5F6-7575-4B60-F9FE-D2EB5DD38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96AAF-30E9-0C7F-38BA-0EF381CD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CD9C9-29A3-CEF7-0B78-F8B6E9CAD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1FDA8-339B-DB40-7523-A1BB5530F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ECD54-AEB8-121F-1F7D-53615000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71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00B6-528E-2E1F-8438-1B5E50216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C4518-C800-E640-B0E4-72F8BB6F5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91C8DF-3E10-FE17-8115-E957F0E31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2EA3D-E6D2-F1B6-65F2-43DD080F8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12515-6C67-CE40-4065-185E71D82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1BCA4-6D6D-829E-4AD6-93DD2DFA7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71515-42A9-DA38-1E4A-348DC555B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AEDC7-60FB-2990-CD61-1F9033BA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149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7541-F01C-BB84-F6DB-41B4AB03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9882A-38CB-020F-4025-41AD945B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26CF6-5F59-D0CE-7042-AD0745B1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48FE1-78A1-16BC-043F-07D6B815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82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E5524-E703-538B-4539-FAE6D450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3C5755-4318-E0A2-976E-FE72BBE0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59F82-06B3-962F-3D7E-7E490437A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99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EAAE-6FD1-64B9-A032-3BF0A22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AB165-5FB5-AF03-FB86-78C14BF0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9CDBB-6B57-CAB3-6DFD-AB4C06759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1EFB7-233C-AF26-D5EB-A13C7D31D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0A098-F2B1-E38F-4D7B-924872D6F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CCECD-3C7B-700B-5912-E5739157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700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93D8-2EC2-8959-9C26-0D6FC66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BF8979-DBBE-2A7C-BA50-D8BD658F1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2948B-0E86-A38D-DE17-5E275869C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BBD0A-589D-BAB4-0637-1F3B0FF5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CD4E7-85AF-3CF0-E7F2-2150A0B3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4CBF3-FEFB-AB31-2CC6-3E5BA64A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04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F90C0-2A6F-75F7-046D-047AB8F52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E5F12-5B98-95E7-8942-430CB508E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A9910-C6E6-15A4-B2EB-83AD54D99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3E566-8E6A-418C-9A1B-FEEA9EF7C0E9}" type="datetimeFigureOut">
              <a:rPr lang="en-GB" smtClean="0"/>
              <a:t>07/12/2023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798BC-DEC1-18BB-34CE-914842B87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DC27C-37F6-6293-699A-2FE82AAE1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45094-3AD4-49BC-8849-2834D973A1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4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hyperlink" Target="https://platform.openai.com/docs/quickstart?context=pyth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hyperlink" Target="https://github.com/royn5618/Talks_Resources/blob/main/PyDataGlobal2023/OpenAI_Basic_Prompting.ipynb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svg"/><Relationship Id="rId4" Type="http://schemas.openxmlformats.org/officeDocument/2006/relationships/image" Target="../media/image14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google-cloud/generative-ai-understand-and-mitigate-hallucinations-in-llms-8af7de2f17e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what-are-large-language-models/" TargetMode="External"/><Relationship Id="rId3" Type="http://schemas.openxmlformats.org/officeDocument/2006/relationships/hyperlink" Target="https://aws.amazon.com/what-is/retrieval-augmented-generation/" TargetMode="External"/><Relationship Id="rId7" Type="http://schemas.openxmlformats.org/officeDocument/2006/relationships/hyperlink" Target="https://research.ibm.com/blog/retrieval-augmented-generation-RA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ython.langchain.com/docs" TargetMode="External"/><Relationship Id="rId5" Type="http://schemas.openxmlformats.org/officeDocument/2006/relationships/hyperlink" Target="https://www.youtube.com/watch?v=LhnCsygAvzY" TargetMode="External"/><Relationship Id="rId4" Type="http://schemas.openxmlformats.org/officeDocument/2006/relationships/hyperlink" Target="https://www.youtube.com/watch?v=2xxziIWmaSA&amp;list=PLqZXAkvF1bPNQER9mLmDbntNfSpzdDIU5" TargetMode="External"/><Relationship Id="rId9" Type="http://schemas.openxmlformats.org/officeDocument/2006/relationships/hyperlink" Target="https://www.ibm.com/blog/open-source-large-language-models-benefits-risks-and-typ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G2fqAlgmoPo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G2fqAlgmoPo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5375CA-4741-068B-9A36-23F44BD01506}"/>
              </a:ext>
            </a:extLst>
          </p:cNvPr>
          <p:cNvGrpSpPr/>
          <p:nvPr/>
        </p:nvGrpSpPr>
        <p:grpSpPr>
          <a:xfrm>
            <a:off x="6056242" y="1304016"/>
            <a:ext cx="4923938" cy="5041126"/>
            <a:chOff x="5907819" y="826937"/>
            <a:chExt cx="4923938" cy="5041126"/>
          </a:xfrm>
          <a:solidFill>
            <a:srgbClr val="459CB7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F1B2FC-FC0A-CAFE-F550-B8B21F58215A}"/>
                </a:ext>
              </a:extLst>
            </p:cNvPr>
            <p:cNvSpPr/>
            <p:nvPr/>
          </p:nvSpPr>
          <p:spPr>
            <a:xfrm>
              <a:off x="5907819" y="826937"/>
              <a:ext cx="4923938" cy="5041126"/>
            </a:xfrm>
            <a:prstGeom prst="rect">
              <a:avLst/>
            </a:prstGeom>
            <a:grpFill/>
            <a:ln>
              <a:solidFill>
                <a:srgbClr val="B69C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A287CE-00D2-B361-7C1B-6972954FE0E1}"/>
                </a:ext>
              </a:extLst>
            </p:cNvPr>
            <p:cNvSpPr txBox="1"/>
            <p:nvPr/>
          </p:nvSpPr>
          <p:spPr>
            <a:xfrm>
              <a:off x="6096000" y="1187244"/>
              <a:ext cx="4735757" cy="25545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GB" sz="4000" b="1" i="0" dirty="0">
                  <a:solidFill>
                    <a:schemeClr val="bg1"/>
                  </a:solidFill>
                  <a:effectLst/>
                  <a:latin typeface="Titillium Web" panose="00000500000000000000" pitchFamily="2" charset="0"/>
                </a:rPr>
                <a:t>Building Contextual Chatbot using LLMs, Vector Databases and Python</a:t>
              </a:r>
              <a:endParaRPr lang="en-GB" sz="4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C06742B-D9A4-6E6A-59B6-948E60BCBF77}"/>
                </a:ext>
              </a:extLst>
            </p:cNvPr>
            <p:cNvCxnSpPr>
              <a:cxnSpLocks/>
            </p:cNvCxnSpPr>
            <p:nvPr/>
          </p:nvCxnSpPr>
          <p:spPr>
            <a:xfrm>
              <a:off x="6178163" y="4039263"/>
              <a:ext cx="4214192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9D76D0-4123-9CC6-2D09-C9219D15E3DB}"/>
                </a:ext>
              </a:extLst>
            </p:cNvPr>
            <p:cNvSpPr txBox="1"/>
            <p:nvPr/>
          </p:nvSpPr>
          <p:spPr>
            <a:xfrm>
              <a:off x="6097326" y="4371431"/>
              <a:ext cx="4469957" cy="101566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GB" sz="2400" b="1" i="0" dirty="0">
                  <a:solidFill>
                    <a:schemeClr val="bg1"/>
                  </a:solidFill>
                  <a:effectLst/>
                  <a:latin typeface="Titillium Web" panose="00000500000000000000" pitchFamily="2" charset="0"/>
                </a:rPr>
                <a:t>Nabanita Roy</a:t>
              </a:r>
            </a:p>
            <a:p>
              <a:r>
                <a:rPr lang="en-GB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Senior Data Scientist/Manager @ EY Ireland</a:t>
              </a:r>
              <a:endParaRPr lang="en-GB" dirty="0"/>
            </a:p>
            <a:p>
              <a:r>
                <a:rPr lang="en-GB" dirty="0">
                  <a:solidFill>
                    <a:schemeClr val="bg1"/>
                  </a:solidFill>
                  <a:latin typeface="Titillium Web" panose="00000500000000000000" pitchFamily="2" charset="0"/>
                </a:rPr>
                <a:t>Education Lead @ Women in AI Ireland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9B9234-5FC6-AE69-ACA7-7F8FC611C4F5}"/>
              </a:ext>
            </a:extLst>
          </p:cNvPr>
          <p:cNvGrpSpPr/>
          <p:nvPr/>
        </p:nvGrpSpPr>
        <p:grpSpPr>
          <a:xfrm>
            <a:off x="6081444" y="512858"/>
            <a:ext cx="1545531" cy="791158"/>
            <a:chOff x="910127" y="2194560"/>
            <a:chExt cx="4923939" cy="25205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55ACAA-5F33-C852-57D7-254AAA875272}"/>
                </a:ext>
              </a:extLst>
            </p:cNvPr>
            <p:cNvSpPr/>
            <p:nvPr/>
          </p:nvSpPr>
          <p:spPr>
            <a:xfrm>
              <a:off x="910127" y="2194560"/>
              <a:ext cx="4923939" cy="252056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0E3F40A-8D38-0D87-2E64-635CD58DF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166" y="2666295"/>
              <a:ext cx="3785022" cy="157709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986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8C8983-EEB3-9E20-AD6C-639B69612715}"/>
              </a:ext>
            </a:extLst>
          </p:cNvPr>
          <p:cNvSpPr/>
          <p:nvPr/>
        </p:nvSpPr>
        <p:spPr>
          <a:xfrm>
            <a:off x="7758021" y="2039865"/>
            <a:ext cx="3122423" cy="6368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3785014" y="629630"/>
            <a:ext cx="4621971" cy="646331"/>
            <a:chOff x="1852311" y="1851442"/>
            <a:chExt cx="4621971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3020132" y="1891578"/>
              <a:ext cx="1956816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1852311" y="1851442"/>
              <a:ext cx="4621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latin typeface="Garamond" panose="02020404030301010803" pitchFamily="18" charset="0"/>
                </a:rPr>
                <a:t>THE </a:t>
              </a:r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OPENAI</a:t>
              </a:r>
              <a:r>
                <a:rPr lang="en-GB" sz="3600" b="1" dirty="0">
                  <a:latin typeface="Garamond" panose="02020404030301010803" pitchFamily="18" charset="0"/>
                </a:rPr>
                <a:t> WAVE</a:t>
              </a:r>
            </a:p>
          </p:txBody>
        </p:sp>
      </p:grp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FA0228A2-DCD1-ACC6-4E56-ECC39657C5E8}"/>
              </a:ext>
            </a:extLst>
          </p:cNvPr>
          <p:cNvSpPr/>
          <p:nvPr/>
        </p:nvSpPr>
        <p:spPr>
          <a:xfrm>
            <a:off x="1014984" y="2064573"/>
            <a:ext cx="3937851" cy="4272219"/>
          </a:xfrm>
          <a:prstGeom prst="snip2DiagRect">
            <a:avLst/>
          </a:prstGeom>
          <a:solidFill>
            <a:srgbClr val="ED90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Generate a job description for Data Scientist role for XYZ company. We are a large XYZ retail company, and we are looking for a candidate for our customer analytics domain.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Core Skills: Python,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Years of experience: 2+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Format: Job Summary, Key Responsibilities, 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Response in bullet Points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EA539D7-1306-4A21-A2E7-6C13F60E919C}"/>
              </a:ext>
            </a:extLst>
          </p:cNvPr>
          <p:cNvGrpSpPr/>
          <p:nvPr/>
        </p:nvGrpSpPr>
        <p:grpSpPr>
          <a:xfrm>
            <a:off x="2023270" y="118859"/>
            <a:ext cx="1761744" cy="1363938"/>
            <a:chOff x="1726309" y="277504"/>
            <a:chExt cx="1761744" cy="1363938"/>
          </a:xfrm>
        </p:grpSpPr>
        <p:pic>
          <p:nvPicPr>
            <p:cNvPr id="18" name="Graphic 17" descr="Surf with solid fill">
              <a:extLst>
                <a:ext uri="{FF2B5EF4-FFF2-40B4-BE49-F238E27FC236}">
                  <a16:creationId xmlns:a16="http://schemas.microsoft.com/office/drawing/2014/main" id="{06B098E7-897F-3063-CDC1-D4741A3C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7623" y="277504"/>
              <a:ext cx="673958" cy="673958"/>
            </a:xfrm>
            <a:prstGeom prst="rect">
              <a:avLst/>
            </a:prstGeom>
          </p:spPr>
        </p:pic>
        <p:pic>
          <p:nvPicPr>
            <p:cNvPr id="20" name="Graphic 19" descr="Wave with solid fill">
              <a:extLst>
                <a:ext uri="{FF2B5EF4-FFF2-40B4-BE49-F238E27FC236}">
                  <a16:creationId xmlns:a16="http://schemas.microsoft.com/office/drawing/2014/main" id="{CBA27F48-8619-1056-8473-EEF07A83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6309" y="581240"/>
              <a:ext cx="1761744" cy="1060202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4EF77E-4C92-C4B6-9839-05E7269550FD}"/>
              </a:ext>
            </a:extLst>
          </p:cNvPr>
          <p:cNvCxnSpPr/>
          <p:nvPr/>
        </p:nvCxnSpPr>
        <p:spPr>
          <a:xfrm>
            <a:off x="4675032" y="4489704"/>
            <a:ext cx="2962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74DBBA-D4D5-7FDA-3E54-41E2E0EE726F}"/>
              </a:ext>
            </a:extLst>
          </p:cNvPr>
          <p:cNvCxnSpPr/>
          <p:nvPr/>
        </p:nvCxnSpPr>
        <p:spPr>
          <a:xfrm>
            <a:off x="4681128" y="5391912"/>
            <a:ext cx="2962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71931F-4AE1-9907-FD52-3B722581B4CD}"/>
              </a:ext>
            </a:extLst>
          </p:cNvPr>
          <p:cNvSpPr txBox="1"/>
          <p:nvPr/>
        </p:nvSpPr>
        <p:spPr>
          <a:xfrm>
            <a:off x="7690228" y="4306485"/>
            <a:ext cx="3024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Clear Specifications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0A472E-A276-994C-6C36-CA80F0A10263}"/>
              </a:ext>
            </a:extLst>
          </p:cNvPr>
          <p:cNvSpPr txBox="1"/>
          <p:nvPr/>
        </p:nvSpPr>
        <p:spPr>
          <a:xfrm>
            <a:off x="7690227" y="5207246"/>
            <a:ext cx="2686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Output format/structure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499D79-085E-4D9F-E453-F7056625416B}"/>
              </a:ext>
            </a:extLst>
          </p:cNvPr>
          <p:cNvCxnSpPr/>
          <p:nvPr/>
        </p:nvCxnSpPr>
        <p:spPr>
          <a:xfrm>
            <a:off x="4700016" y="3373456"/>
            <a:ext cx="2962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8EB259-D41D-C687-FF38-FBBE28BDDC65}"/>
              </a:ext>
            </a:extLst>
          </p:cNvPr>
          <p:cNvSpPr txBox="1"/>
          <p:nvPr/>
        </p:nvSpPr>
        <p:spPr>
          <a:xfrm>
            <a:off x="7684131" y="3188790"/>
            <a:ext cx="1661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More context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5270A2-F9D7-081E-4B30-D1C647C43E30}"/>
              </a:ext>
            </a:extLst>
          </p:cNvPr>
          <p:cNvCxnSpPr/>
          <p:nvPr/>
        </p:nvCxnSpPr>
        <p:spPr>
          <a:xfrm>
            <a:off x="4675032" y="6042442"/>
            <a:ext cx="2962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3172D-9D07-BD6F-3C5A-8B42D2798F2F}"/>
              </a:ext>
            </a:extLst>
          </p:cNvPr>
          <p:cNvSpPr txBox="1"/>
          <p:nvPr/>
        </p:nvSpPr>
        <p:spPr>
          <a:xfrm>
            <a:off x="7684131" y="5857776"/>
            <a:ext cx="2686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Iteration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9C4F8-331C-3844-0505-E1261186C87A}"/>
              </a:ext>
            </a:extLst>
          </p:cNvPr>
          <p:cNvSpPr txBox="1"/>
          <p:nvPr/>
        </p:nvSpPr>
        <p:spPr>
          <a:xfrm>
            <a:off x="7758021" y="2096662"/>
            <a:ext cx="3454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Prompt Engineering</a:t>
            </a:r>
          </a:p>
        </p:txBody>
      </p:sp>
      <p:pic>
        <p:nvPicPr>
          <p:cNvPr id="12" name="Picture 4" descr="Crown Png Images – Browse 108,255 Stock Photos, Vectors, and Video | Adobe  Stock">
            <a:extLst>
              <a:ext uri="{FF2B5EF4-FFF2-40B4-BE49-F238E27FC236}">
                <a16:creationId xmlns:a16="http://schemas.microsoft.com/office/drawing/2014/main" id="{661A0E80-17A6-D271-199B-470740CC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283" y="1027347"/>
            <a:ext cx="1266868" cy="9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74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3785014" y="629630"/>
            <a:ext cx="4621971" cy="646331"/>
            <a:chOff x="1852311" y="1851442"/>
            <a:chExt cx="4621971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3020132" y="1891578"/>
              <a:ext cx="1956816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1852311" y="1851442"/>
              <a:ext cx="4621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latin typeface="Garamond" panose="02020404030301010803" pitchFamily="18" charset="0"/>
                </a:rPr>
                <a:t>THE </a:t>
              </a:r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OPENAI</a:t>
              </a:r>
              <a:r>
                <a:rPr lang="en-GB" sz="3600" b="1" dirty="0">
                  <a:latin typeface="Garamond" panose="02020404030301010803" pitchFamily="18" charset="0"/>
                </a:rPr>
                <a:t> WAVE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EA539D7-1306-4A21-A2E7-6C13F60E919C}"/>
              </a:ext>
            </a:extLst>
          </p:cNvPr>
          <p:cNvGrpSpPr/>
          <p:nvPr/>
        </p:nvGrpSpPr>
        <p:grpSpPr>
          <a:xfrm>
            <a:off x="2023270" y="118859"/>
            <a:ext cx="1761744" cy="1363938"/>
            <a:chOff x="1726309" y="277504"/>
            <a:chExt cx="1761744" cy="1363938"/>
          </a:xfrm>
        </p:grpSpPr>
        <p:pic>
          <p:nvPicPr>
            <p:cNvPr id="18" name="Graphic 17" descr="Surf with solid fill">
              <a:extLst>
                <a:ext uri="{FF2B5EF4-FFF2-40B4-BE49-F238E27FC236}">
                  <a16:creationId xmlns:a16="http://schemas.microsoft.com/office/drawing/2014/main" id="{06B098E7-897F-3063-CDC1-D4741A3C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7623" y="277504"/>
              <a:ext cx="673958" cy="673958"/>
            </a:xfrm>
            <a:prstGeom prst="rect">
              <a:avLst/>
            </a:prstGeom>
          </p:spPr>
        </p:pic>
        <p:pic>
          <p:nvPicPr>
            <p:cNvPr id="20" name="Graphic 19" descr="Wave with solid fill">
              <a:extLst>
                <a:ext uri="{FF2B5EF4-FFF2-40B4-BE49-F238E27FC236}">
                  <a16:creationId xmlns:a16="http://schemas.microsoft.com/office/drawing/2014/main" id="{CBA27F48-8619-1056-8473-EEF07A83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6309" y="581240"/>
              <a:ext cx="1761744" cy="106020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68FEDF-2E35-5945-2CAD-BC884088370E}"/>
              </a:ext>
            </a:extLst>
          </p:cNvPr>
          <p:cNvSpPr txBox="1"/>
          <p:nvPr/>
        </p:nvSpPr>
        <p:spPr>
          <a:xfrm>
            <a:off x="2358661" y="1786533"/>
            <a:ext cx="7474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459CB7"/>
                </a:solidFill>
              </a:rPr>
              <a:t>BASIC PROMPTING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EBA19-8F10-EB64-D249-B3292E4A8C96}"/>
              </a:ext>
            </a:extLst>
          </p:cNvPr>
          <p:cNvSpPr txBox="1"/>
          <p:nvPr/>
        </p:nvSpPr>
        <p:spPr>
          <a:xfrm>
            <a:off x="969818" y="29688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https://platform.openai.com/docs/quickstart?context=python</a:t>
            </a:r>
            <a:endParaRPr lang="en-GB" dirty="0"/>
          </a:p>
          <a:p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48F877-B3D9-D99A-0047-161BB45CB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6436" y="4075331"/>
            <a:ext cx="1826780" cy="18304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E0831A-FBC6-18AB-927A-165569555713}"/>
              </a:ext>
            </a:extLst>
          </p:cNvPr>
          <p:cNvSpPr txBox="1"/>
          <p:nvPr/>
        </p:nvSpPr>
        <p:spPr>
          <a:xfrm>
            <a:off x="969818" y="3352818"/>
            <a:ext cx="10852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https://github.com/royn5618/Talks_Resources/blob/main/PyDataGlobal2023/OpenAI_Basic_Prompting.ipynb</a:t>
            </a:r>
            <a:endParaRPr lang="en-GB" dirty="0"/>
          </a:p>
          <a:p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A01092-4F3E-ADED-DDA6-21A1AC468FED}"/>
              </a:ext>
            </a:extLst>
          </p:cNvPr>
          <p:cNvSpPr txBox="1"/>
          <p:nvPr/>
        </p:nvSpPr>
        <p:spPr>
          <a:xfrm>
            <a:off x="4565869" y="4767590"/>
            <a:ext cx="3841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Link to Jupyter Notebook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F021C82F-0DB3-42A5-5200-82D8E5565CB6}"/>
              </a:ext>
            </a:extLst>
          </p:cNvPr>
          <p:cNvSpPr/>
          <p:nvPr/>
        </p:nvSpPr>
        <p:spPr>
          <a:xfrm>
            <a:off x="3678542" y="4904509"/>
            <a:ext cx="607131" cy="249382"/>
          </a:xfrm>
          <a:prstGeom prst="leftArrow">
            <a:avLst/>
          </a:prstGeom>
          <a:solidFill>
            <a:srgbClr val="459CB7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8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3785014" y="629630"/>
            <a:ext cx="4621971" cy="646331"/>
            <a:chOff x="1852311" y="1851442"/>
            <a:chExt cx="4621971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3020132" y="1891578"/>
              <a:ext cx="1956816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1852311" y="1851442"/>
              <a:ext cx="4621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latin typeface="Garamond" panose="02020404030301010803" pitchFamily="18" charset="0"/>
                </a:rPr>
                <a:t>THE </a:t>
              </a:r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OPENAI</a:t>
              </a:r>
              <a:r>
                <a:rPr lang="en-GB" sz="3600" b="1" dirty="0">
                  <a:latin typeface="Garamond" panose="02020404030301010803" pitchFamily="18" charset="0"/>
                </a:rPr>
                <a:t> WAVE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EA539D7-1306-4A21-A2E7-6C13F60E919C}"/>
              </a:ext>
            </a:extLst>
          </p:cNvPr>
          <p:cNvGrpSpPr/>
          <p:nvPr/>
        </p:nvGrpSpPr>
        <p:grpSpPr>
          <a:xfrm>
            <a:off x="2023270" y="118859"/>
            <a:ext cx="1761744" cy="1363938"/>
            <a:chOff x="1726309" y="277504"/>
            <a:chExt cx="1761744" cy="1363938"/>
          </a:xfrm>
        </p:grpSpPr>
        <p:pic>
          <p:nvPicPr>
            <p:cNvPr id="18" name="Graphic 17" descr="Surf with solid fill">
              <a:extLst>
                <a:ext uri="{FF2B5EF4-FFF2-40B4-BE49-F238E27FC236}">
                  <a16:creationId xmlns:a16="http://schemas.microsoft.com/office/drawing/2014/main" id="{06B098E7-897F-3063-CDC1-D4741A3C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7623" y="277504"/>
              <a:ext cx="673958" cy="673958"/>
            </a:xfrm>
            <a:prstGeom prst="rect">
              <a:avLst/>
            </a:prstGeom>
          </p:spPr>
        </p:pic>
        <p:pic>
          <p:nvPicPr>
            <p:cNvPr id="20" name="Graphic 19" descr="Wave with solid fill">
              <a:extLst>
                <a:ext uri="{FF2B5EF4-FFF2-40B4-BE49-F238E27FC236}">
                  <a16:creationId xmlns:a16="http://schemas.microsoft.com/office/drawing/2014/main" id="{CBA27F48-8619-1056-8473-EEF07A83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6309" y="581240"/>
              <a:ext cx="1761744" cy="106020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468FEDF-2E35-5945-2CAD-BC884088370E}"/>
              </a:ext>
            </a:extLst>
          </p:cNvPr>
          <p:cNvSpPr txBox="1"/>
          <p:nvPr/>
        </p:nvSpPr>
        <p:spPr>
          <a:xfrm>
            <a:off x="844731" y="1917431"/>
            <a:ext cx="44190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459CB7"/>
                </a:solidFill>
              </a:rPr>
              <a:t>ROLES IN OPENAI </a:t>
            </a:r>
          </a:p>
          <a:p>
            <a:r>
              <a:rPr lang="en-GB" sz="2800" dirty="0">
                <a:solidFill>
                  <a:srgbClr val="459CB7"/>
                </a:solidFill>
              </a:rPr>
              <a:t>CHAT COMPLETION MODULE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71EC3-FB4F-2250-E934-8C93A792A91C}"/>
              </a:ext>
            </a:extLst>
          </p:cNvPr>
          <p:cNvSpPr/>
          <p:nvPr/>
        </p:nvSpPr>
        <p:spPr>
          <a:xfrm>
            <a:off x="6095999" y="1917431"/>
            <a:ext cx="2835565" cy="646331"/>
          </a:xfrm>
          <a:prstGeom prst="rect">
            <a:avLst/>
          </a:prstGeom>
          <a:solidFill>
            <a:srgbClr val="ED9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26581E-BCE5-679C-64AE-2D3D68E130CE}"/>
              </a:ext>
            </a:extLst>
          </p:cNvPr>
          <p:cNvSpPr/>
          <p:nvPr/>
        </p:nvSpPr>
        <p:spPr>
          <a:xfrm>
            <a:off x="6095999" y="3429000"/>
            <a:ext cx="2835565" cy="646331"/>
          </a:xfrm>
          <a:prstGeom prst="rect">
            <a:avLst/>
          </a:prstGeom>
          <a:solidFill>
            <a:srgbClr val="ED9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USER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D82B2-3602-CD25-8DCE-C441932DB727}"/>
              </a:ext>
            </a:extLst>
          </p:cNvPr>
          <p:cNvSpPr/>
          <p:nvPr/>
        </p:nvSpPr>
        <p:spPr>
          <a:xfrm>
            <a:off x="6095998" y="4968492"/>
            <a:ext cx="2835565" cy="646331"/>
          </a:xfrm>
          <a:prstGeom prst="rect">
            <a:avLst/>
          </a:prstGeom>
          <a:solidFill>
            <a:srgbClr val="ED9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ASSISTANT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486A6-1BC5-F12E-89E2-84715409690C}"/>
              </a:ext>
            </a:extLst>
          </p:cNvPr>
          <p:cNvSpPr txBox="1"/>
          <p:nvPr/>
        </p:nvSpPr>
        <p:spPr>
          <a:xfrm>
            <a:off x="6909651" y="2650018"/>
            <a:ext cx="5264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 the context/environment,</a:t>
            </a:r>
          </a:p>
          <a:p>
            <a:r>
              <a:rPr lang="en-GB" dirty="0"/>
              <a:t>Who is the bot, What are the general rules, and so 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CB695-6EAA-3F02-BA65-CDCA82E4E44E}"/>
              </a:ext>
            </a:extLst>
          </p:cNvPr>
          <p:cNvSpPr txBox="1"/>
          <p:nvPr/>
        </p:nvSpPr>
        <p:spPr>
          <a:xfrm>
            <a:off x="6909650" y="4198746"/>
            <a:ext cx="5051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Ask the question, riddle, give clear instructions specific to the task you are asking the LLM to 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3A0C3-CD6E-2A88-BD0D-DF09255B0BB4}"/>
              </a:ext>
            </a:extLst>
          </p:cNvPr>
          <p:cNvSpPr txBox="1"/>
          <p:nvPr/>
        </p:nvSpPr>
        <p:spPr>
          <a:xfrm>
            <a:off x="6909650" y="5818902"/>
            <a:ext cx="50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response from the LLM.</a:t>
            </a:r>
          </a:p>
        </p:txBody>
      </p:sp>
      <p:pic>
        <p:nvPicPr>
          <p:cNvPr id="16" name="Graphic 15" descr="Call center with solid fill">
            <a:extLst>
              <a:ext uri="{FF2B5EF4-FFF2-40B4-BE49-F238E27FC236}">
                <a16:creationId xmlns:a16="http://schemas.microsoft.com/office/drawing/2014/main" id="{FA18D354-D551-B203-5498-5689E6BB1E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95565" y="4176097"/>
            <a:ext cx="785042" cy="785042"/>
          </a:xfrm>
          <a:prstGeom prst="rect">
            <a:avLst/>
          </a:prstGeom>
        </p:spPr>
      </p:pic>
      <p:pic>
        <p:nvPicPr>
          <p:cNvPr id="19" name="Graphic 18" descr="Robot with solid fill">
            <a:extLst>
              <a:ext uri="{FF2B5EF4-FFF2-40B4-BE49-F238E27FC236}">
                <a16:creationId xmlns:a16="http://schemas.microsoft.com/office/drawing/2014/main" id="{483969FB-0A9E-11D6-4D91-5C2433C30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5289" y="4192062"/>
            <a:ext cx="785042" cy="78504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034DEA5-7BD5-8900-4222-6450FE12102D}"/>
              </a:ext>
            </a:extLst>
          </p:cNvPr>
          <p:cNvSpPr/>
          <p:nvPr/>
        </p:nvSpPr>
        <p:spPr>
          <a:xfrm>
            <a:off x="1546182" y="3725679"/>
            <a:ext cx="2484581" cy="1456281"/>
          </a:xfrm>
          <a:prstGeom prst="rect">
            <a:avLst/>
          </a:prstGeom>
          <a:noFill/>
          <a:ln w="28575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23" descr="Snow with solid fill">
            <a:extLst>
              <a:ext uri="{FF2B5EF4-FFF2-40B4-BE49-F238E27FC236}">
                <a16:creationId xmlns:a16="http://schemas.microsoft.com/office/drawing/2014/main" id="{6F9CB75D-A2BA-E774-FC6A-987DC687A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1272" y="3296349"/>
            <a:ext cx="914400" cy="914400"/>
          </a:xfrm>
          <a:prstGeom prst="rect">
            <a:avLst/>
          </a:prstGeom>
        </p:spPr>
      </p:pic>
      <p:sp>
        <p:nvSpPr>
          <p:cNvPr id="36" name="Arrow: Left-Right 35">
            <a:extLst>
              <a:ext uri="{FF2B5EF4-FFF2-40B4-BE49-F238E27FC236}">
                <a16:creationId xmlns:a16="http://schemas.microsoft.com/office/drawing/2014/main" id="{16A126C8-403C-4E22-C101-628AAF424E16}"/>
              </a:ext>
            </a:extLst>
          </p:cNvPr>
          <p:cNvSpPr/>
          <p:nvPr/>
        </p:nvSpPr>
        <p:spPr>
          <a:xfrm>
            <a:off x="2580607" y="4525818"/>
            <a:ext cx="464682" cy="135349"/>
          </a:xfrm>
          <a:prstGeom prst="leftRightArrow">
            <a:avLst/>
          </a:prstGeom>
          <a:solidFill>
            <a:srgbClr val="ED9042"/>
          </a:solidFill>
          <a:ln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132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3785014" y="629630"/>
            <a:ext cx="4621971" cy="646331"/>
            <a:chOff x="1852311" y="1851442"/>
            <a:chExt cx="4621971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3020132" y="1891578"/>
              <a:ext cx="1956816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1852311" y="1851442"/>
              <a:ext cx="4621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latin typeface="Garamond" panose="02020404030301010803" pitchFamily="18" charset="0"/>
                </a:rPr>
                <a:t>THE </a:t>
              </a:r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OPENAI</a:t>
              </a:r>
              <a:r>
                <a:rPr lang="en-GB" sz="3600" b="1" dirty="0">
                  <a:latin typeface="Garamond" panose="02020404030301010803" pitchFamily="18" charset="0"/>
                </a:rPr>
                <a:t> WAVE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EA539D7-1306-4A21-A2E7-6C13F60E919C}"/>
              </a:ext>
            </a:extLst>
          </p:cNvPr>
          <p:cNvGrpSpPr/>
          <p:nvPr/>
        </p:nvGrpSpPr>
        <p:grpSpPr>
          <a:xfrm>
            <a:off x="2023270" y="118859"/>
            <a:ext cx="1761744" cy="1363938"/>
            <a:chOff x="1726309" y="277504"/>
            <a:chExt cx="1761744" cy="1363938"/>
          </a:xfrm>
        </p:grpSpPr>
        <p:pic>
          <p:nvPicPr>
            <p:cNvPr id="18" name="Graphic 17" descr="Surf with solid fill">
              <a:extLst>
                <a:ext uri="{FF2B5EF4-FFF2-40B4-BE49-F238E27FC236}">
                  <a16:creationId xmlns:a16="http://schemas.microsoft.com/office/drawing/2014/main" id="{06B098E7-897F-3063-CDC1-D4741A3C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7623" y="277504"/>
              <a:ext cx="673958" cy="673958"/>
            </a:xfrm>
            <a:prstGeom prst="rect">
              <a:avLst/>
            </a:prstGeom>
          </p:spPr>
        </p:pic>
        <p:pic>
          <p:nvPicPr>
            <p:cNvPr id="20" name="Graphic 19" descr="Wave with solid fill">
              <a:extLst>
                <a:ext uri="{FF2B5EF4-FFF2-40B4-BE49-F238E27FC236}">
                  <a16:creationId xmlns:a16="http://schemas.microsoft.com/office/drawing/2014/main" id="{CBA27F48-8619-1056-8473-EEF07A83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6309" y="581240"/>
              <a:ext cx="1761744" cy="106020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04CE248-0454-A90E-DD4E-4A46ED5C3382}"/>
              </a:ext>
            </a:extLst>
          </p:cNvPr>
          <p:cNvSpPr txBox="1"/>
          <p:nvPr/>
        </p:nvSpPr>
        <p:spPr>
          <a:xfrm>
            <a:off x="844731" y="1917431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459CB7"/>
                </a:solidFill>
              </a:rPr>
              <a:t>THE MODELS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9FD544-FAF6-2FDD-B3A9-44C65A194FC3}"/>
              </a:ext>
            </a:extLst>
          </p:cNvPr>
          <p:cNvSpPr/>
          <p:nvPr/>
        </p:nvSpPr>
        <p:spPr>
          <a:xfrm>
            <a:off x="4150828" y="1926620"/>
            <a:ext cx="2835565" cy="646331"/>
          </a:xfrm>
          <a:prstGeom prst="rect">
            <a:avLst/>
          </a:prstGeom>
          <a:solidFill>
            <a:srgbClr val="ED9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LANGUAGE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48EEEE-6E58-DDFC-9375-31BC6F3ECD82}"/>
              </a:ext>
            </a:extLst>
          </p:cNvPr>
          <p:cNvSpPr/>
          <p:nvPr/>
        </p:nvSpPr>
        <p:spPr>
          <a:xfrm>
            <a:off x="4150828" y="3438189"/>
            <a:ext cx="2835565" cy="646331"/>
          </a:xfrm>
          <a:prstGeom prst="rect">
            <a:avLst/>
          </a:prstGeom>
          <a:solidFill>
            <a:srgbClr val="ED9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CHAT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B1A704-E7C5-333A-64E4-9DD6A264896F}"/>
              </a:ext>
            </a:extLst>
          </p:cNvPr>
          <p:cNvSpPr/>
          <p:nvPr/>
        </p:nvSpPr>
        <p:spPr>
          <a:xfrm>
            <a:off x="4150827" y="4977681"/>
            <a:ext cx="2835565" cy="646331"/>
          </a:xfrm>
          <a:prstGeom prst="rect">
            <a:avLst/>
          </a:prstGeom>
          <a:solidFill>
            <a:srgbClr val="ED90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EMBEDDINGS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7DE397-6117-8908-6ECB-9B3D3DC15A59}"/>
              </a:ext>
            </a:extLst>
          </p:cNvPr>
          <p:cNvSpPr txBox="1"/>
          <p:nvPr/>
        </p:nvSpPr>
        <p:spPr>
          <a:xfrm>
            <a:off x="6909651" y="2650018"/>
            <a:ext cx="352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 text goes in, and text comes out…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6B3BA7-BCDF-A382-CB33-4C6285BE3035}"/>
              </a:ext>
            </a:extLst>
          </p:cNvPr>
          <p:cNvSpPr txBox="1"/>
          <p:nvPr/>
        </p:nvSpPr>
        <p:spPr>
          <a:xfrm>
            <a:off x="6909650" y="4198746"/>
            <a:ext cx="50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Responds to the input text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BBC70B-3E5B-7CDA-AF4B-BB783357BB66}"/>
              </a:ext>
            </a:extLst>
          </p:cNvPr>
          <p:cNvSpPr txBox="1"/>
          <p:nvPr/>
        </p:nvSpPr>
        <p:spPr>
          <a:xfrm>
            <a:off x="6909650" y="5818902"/>
            <a:ext cx="50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codes in the brain</a:t>
            </a:r>
          </a:p>
        </p:txBody>
      </p:sp>
      <p:pic>
        <p:nvPicPr>
          <p:cNvPr id="34" name="Graphic 33" descr="Left Brain with solid fill">
            <a:extLst>
              <a:ext uri="{FF2B5EF4-FFF2-40B4-BE49-F238E27FC236}">
                <a16:creationId xmlns:a16="http://schemas.microsoft.com/office/drawing/2014/main" id="{539892D1-173D-A462-D567-4252B3693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5023" y="2930763"/>
            <a:ext cx="1802825" cy="18028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7900242-5525-7821-5B95-32E612353B62}"/>
              </a:ext>
            </a:extLst>
          </p:cNvPr>
          <p:cNvSpPr txBox="1"/>
          <p:nvPr/>
        </p:nvSpPr>
        <p:spPr>
          <a:xfrm>
            <a:off x="1236188" y="2721396"/>
            <a:ext cx="2027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ACCESS TO THE AI BRAIN</a:t>
            </a:r>
          </a:p>
        </p:txBody>
      </p:sp>
    </p:spTree>
    <p:extLst>
      <p:ext uri="{BB962C8B-B14F-4D97-AF65-F5344CB8AC3E}">
        <p14:creationId xmlns:p14="http://schemas.microsoft.com/office/powerpoint/2010/main" val="1807353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1078390" y="538190"/>
            <a:ext cx="5532605" cy="646331"/>
            <a:chOff x="2071767" y="1851442"/>
            <a:chExt cx="5532605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2108945" y="1891578"/>
              <a:ext cx="1533214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2071767" y="1851442"/>
              <a:ext cx="5532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BUT…  </a:t>
              </a:r>
              <a:r>
                <a:rPr lang="en-GB" sz="3600" b="1" dirty="0">
                  <a:latin typeface="Garamond" panose="02020404030301010803" pitchFamily="18" charset="0"/>
                </a:rPr>
                <a:t>LLMS CAN ALSO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74D536-9F46-3E5D-8F5D-D095DB47388B}"/>
              </a:ext>
            </a:extLst>
          </p:cNvPr>
          <p:cNvSpPr txBox="1"/>
          <p:nvPr/>
        </p:nvSpPr>
        <p:spPr>
          <a:xfrm>
            <a:off x="1233838" y="1438232"/>
            <a:ext cx="9605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33333"/>
                </a:solidFill>
                <a:effectLst/>
                <a:latin typeface="AmazonEmber"/>
              </a:rPr>
              <a:t>Present incorrect/false information when it can’t find an answer</a:t>
            </a:r>
            <a:endParaRPr lang="en-GB" sz="2400" dirty="0">
              <a:solidFill>
                <a:srgbClr val="333333"/>
              </a:solidFill>
              <a:latin typeface="AmazonEmb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33333"/>
                </a:solidFill>
                <a:effectLst/>
                <a:latin typeface="AmazonEmber"/>
              </a:rPr>
              <a:t>Present generic information when the user is asking a specific response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  <a:latin typeface="AmazonEmber"/>
              </a:rPr>
              <a:t>Present 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AmazonEmber"/>
              </a:rPr>
              <a:t>outdated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  <a:latin typeface="AmazonEmber"/>
              </a:rPr>
              <a:t>Present inaccurate information due to wrong context references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  <a:latin typeface="AmazonEmber"/>
              </a:rPr>
              <a:t>Can be biased or non-compliant with laws </a:t>
            </a:r>
          </a:p>
          <a:p>
            <a:pPr algn="l"/>
            <a:r>
              <a:rPr lang="en-GB" sz="2400" dirty="0">
                <a:solidFill>
                  <a:srgbClr val="333333"/>
                </a:solidFill>
                <a:latin typeface="AmazonEmber"/>
              </a:rPr>
              <a:t>    and regulations, not follow AI governance processes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861A6D3-168E-C941-A218-8F1A9745D669}"/>
              </a:ext>
            </a:extLst>
          </p:cNvPr>
          <p:cNvGrpSpPr/>
          <p:nvPr/>
        </p:nvGrpSpPr>
        <p:grpSpPr>
          <a:xfrm>
            <a:off x="2002536" y="3792276"/>
            <a:ext cx="8497823" cy="2767909"/>
            <a:chOff x="5358383" y="4302893"/>
            <a:chExt cx="6321552" cy="2211572"/>
          </a:xfrm>
        </p:grpSpPr>
        <p:pic>
          <p:nvPicPr>
            <p:cNvPr id="5130" name="Picture 10" descr="Generative AI - Understand and Mitigate Hallucinations in LLMs | by Sascha  Heyer | Google Cloud - Community | Medium">
              <a:extLst>
                <a:ext uri="{FF2B5EF4-FFF2-40B4-BE49-F238E27FC236}">
                  <a16:creationId xmlns:a16="http://schemas.microsoft.com/office/drawing/2014/main" id="{2BD47F3F-F9E7-B2EF-6C98-DE404D7B29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80" b="13041"/>
            <a:stretch/>
          </p:blipFill>
          <p:spPr bwMode="auto">
            <a:xfrm>
              <a:off x="5358384" y="4681728"/>
              <a:ext cx="6321551" cy="1832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Generative AI - Understand and Mitigate Hallucinations in LLMs | by Sascha  Heyer | Google Cloud - Community | Medium">
              <a:extLst>
                <a:ext uri="{FF2B5EF4-FFF2-40B4-BE49-F238E27FC236}">
                  <a16:creationId xmlns:a16="http://schemas.microsoft.com/office/drawing/2014/main" id="{C1E36B05-33E6-BDCE-9559-AF0B19890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t="364" r="-145" b="84084"/>
            <a:stretch/>
          </p:blipFill>
          <p:spPr bwMode="auto">
            <a:xfrm>
              <a:off x="5358383" y="4302893"/>
              <a:ext cx="6321551" cy="495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388C36-02FB-95D4-708C-D4E11A0CC12D}"/>
              </a:ext>
            </a:extLst>
          </p:cNvPr>
          <p:cNvSpPr txBox="1"/>
          <p:nvPr/>
        </p:nvSpPr>
        <p:spPr>
          <a:xfrm>
            <a:off x="2002537" y="6496242"/>
            <a:ext cx="84978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hlinkClick r:id="rId4"/>
              </a:rPr>
              <a:t>Image Source: https://medium.com/google-cloud/generative-ai-understand-and-mitigate-hallucinations-in-llms-8af7de2f17e2</a:t>
            </a:r>
            <a:endParaRPr lang="en-GB" sz="1100" dirty="0"/>
          </a:p>
          <a:p>
            <a:pPr algn="ctr"/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49357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1078390" y="538190"/>
            <a:ext cx="5532605" cy="646331"/>
            <a:chOff x="2071767" y="1851442"/>
            <a:chExt cx="5532605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2108945" y="1891578"/>
              <a:ext cx="1533214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2071767" y="1851442"/>
              <a:ext cx="55326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BUT…  </a:t>
              </a:r>
              <a:r>
                <a:rPr lang="en-GB" sz="3600" b="1" dirty="0">
                  <a:latin typeface="Garamond" panose="02020404030301010803" pitchFamily="18" charset="0"/>
                </a:rPr>
                <a:t>LLMS CAN ALSO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74D536-9F46-3E5D-8F5D-D095DB47388B}"/>
              </a:ext>
            </a:extLst>
          </p:cNvPr>
          <p:cNvSpPr txBox="1"/>
          <p:nvPr/>
        </p:nvSpPr>
        <p:spPr>
          <a:xfrm>
            <a:off x="1233838" y="1440591"/>
            <a:ext cx="9605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33333"/>
                </a:solidFill>
                <a:effectLst/>
                <a:latin typeface="AmazonEmber"/>
              </a:rPr>
              <a:t>Present incorrect/false information when it can’t find an answer</a:t>
            </a:r>
            <a:endParaRPr lang="en-GB" sz="2400" dirty="0">
              <a:solidFill>
                <a:srgbClr val="333333"/>
              </a:solidFill>
              <a:latin typeface="AmazonEmb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333333"/>
                </a:solidFill>
                <a:effectLst/>
                <a:latin typeface="AmazonEmber"/>
              </a:rPr>
              <a:t>Present generic information when the user is asking a specific response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  <a:latin typeface="AmazonEmber"/>
              </a:rPr>
              <a:t>Present </a:t>
            </a:r>
            <a:r>
              <a:rPr lang="en-GB" sz="2400" b="0" i="0" dirty="0">
                <a:solidFill>
                  <a:srgbClr val="333333"/>
                </a:solidFill>
                <a:effectLst/>
                <a:latin typeface="AmazonEmber"/>
              </a:rPr>
              <a:t>outdated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  <a:latin typeface="AmazonEmber"/>
              </a:rPr>
              <a:t>Present inaccurate information due to wrong context references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333333"/>
                </a:solidFill>
                <a:latin typeface="AmazonEmber"/>
              </a:rPr>
              <a:t>Can be biased or non-compliant with laws </a:t>
            </a:r>
          </a:p>
          <a:p>
            <a:pPr algn="l"/>
            <a:r>
              <a:rPr lang="en-GB" sz="2400" dirty="0">
                <a:solidFill>
                  <a:srgbClr val="333333"/>
                </a:solidFill>
                <a:latin typeface="AmazonEmber"/>
              </a:rPr>
              <a:t>    and regulations, not follow AI governance processes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2272C0-CD1F-A490-D8B2-579A3E5AD16E}"/>
              </a:ext>
            </a:extLst>
          </p:cNvPr>
          <p:cNvGrpSpPr/>
          <p:nvPr/>
        </p:nvGrpSpPr>
        <p:grpSpPr>
          <a:xfrm>
            <a:off x="1993392" y="3099482"/>
            <a:ext cx="10198608" cy="3707146"/>
            <a:chOff x="1993392" y="3099482"/>
            <a:chExt cx="10198608" cy="3707146"/>
          </a:xfrm>
        </p:grpSpPr>
        <p:sp>
          <p:nvSpPr>
            <p:cNvPr id="17" name="Plus Sign 16">
              <a:extLst>
                <a:ext uri="{FF2B5EF4-FFF2-40B4-BE49-F238E27FC236}">
                  <a16:creationId xmlns:a16="http://schemas.microsoft.com/office/drawing/2014/main" id="{99F161ED-A9E2-F0CD-1A51-EBBFF63836AC}"/>
                </a:ext>
              </a:extLst>
            </p:cNvPr>
            <p:cNvSpPr/>
            <p:nvPr/>
          </p:nvSpPr>
          <p:spPr>
            <a:xfrm>
              <a:off x="1993392" y="4452913"/>
              <a:ext cx="1000284" cy="1000284"/>
            </a:xfrm>
            <a:prstGeom prst="mathPlus">
              <a:avLst/>
            </a:prstGeom>
            <a:solidFill>
              <a:schemeClr val="tx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C297B-2B95-9B62-EC22-614E75DDFFDC}"/>
                </a:ext>
              </a:extLst>
            </p:cNvPr>
            <p:cNvSpPr txBox="1"/>
            <p:nvPr/>
          </p:nvSpPr>
          <p:spPr>
            <a:xfrm>
              <a:off x="3284982" y="4398348"/>
              <a:ext cx="609447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7200" dirty="0">
                  <a:solidFill>
                    <a:srgbClr val="FF0000"/>
                  </a:solidFill>
                  <a:latin typeface="Chiller" panose="04020404031007020602" pitchFamily="82" charset="0"/>
                </a:rPr>
                <a:t>Token limitation</a:t>
              </a:r>
            </a:p>
          </p:txBody>
        </p:sp>
        <p:pic>
          <p:nvPicPr>
            <p:cNvPr id="5128" name="Picture 8" descr="Nervous Clipart Fear - Anxiety Clipart, HD Png Download - kindpng">
              <a:extLst>
                <a:ext uri="{FF2B5EF4-FFF2-40B4-BE49-F238E27FC236}">
                  <a16:creationId xmlns:a16="http://schemas.microsoft.com/office/drawing/2014/main" id="{1902AB0D-BAA5-6016-0A44-023A3648D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731" y="3099482"/>
              <a:ext cx="4184269" cy="3707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761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495271" y="594246"/>
            <a:ext cx="3094117" cy="646331"/>
            <a:chOff x="1488648" y="1907498"/>
            <a:chExt cx="3094117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2890757" y="1947636"/>
              <a:ext cx="1655064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1488648" y="1907498"/>
              <a:ext cx="30941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latin typeface="Garamond" panose="02020404030301010803" pitchFamily="18" charset="0"/>
                </a:rPr>
                <a:t>LANG</a:t>
              </a:r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CHAIN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6CF34CE-E452-11AE-6162-C13063BEA2A6}"/>
              </a:ext>
            </a:extLst>
          </p:cNvPr>
          <p:cNvGrpSpPr/>
          <p:nvPr/>
        </p:nvGrpSpPr>
        <p:grpSpPr>
          <a:xfrm>
            <a:off x="8362148" y="3227911"/>
            <a:ext cx="2586182" cy="2068945"/>
            <a:chOff x="7970982" y="1126837"/>
            <a:chExt cx="2586182" cy="2068945"/>
          </a:xfrm>
        </p:grpSpPr>
        <p:sp>
          <p:nvSpPr>
            <p:cNvPr id="8" name="Wave 7">
              <a:extLst>
                <a:ext uri="{FF2B5EF4-FFF2-40B4-BE49-F238E27FC236}">
                  <a16:creationId xmlns:a16="http://schemas.microsoft.com/office/drawing/2014/main" id="{DA2CEFFA-4F10-EE71-981C-CCA66F186BDD}"/>
                </a:ext>
              </a:extLst>
            </p:cNvPr>
            <p:cNvSpPr/>
            <p:nvPr/>
          </p:nvSpPr>
          <p:spPr>
            <a:xfrm>
              <a:off x="7970982" y="1126837"/>
              <a:ext cx="2586182" cy="2068945"/>
            </a:xfrm>
            <a:prstGeom prst="wave">
              <a:avLst>
                <a:gd name="adj1" fmla="val 4464"/>
                <a:gd name="adj2" fmla="val 0"/>
              </a:avLst>
            </a:prstGeom>
            <a:solidFill>
              <a:srgbClr val="459CB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F185B-3E9C-D55A-3243-3599A21A4572}"/>
                </a:ext>
              </a:extLst>
            </p:cNvPr>
            <p:cNvSpPr txBox="1"/>
            <p:nvPr/>
          </p:nvSpPr>
          <p:spPr>
            <a:xfrm>
              <a:off x="8178423" y="1561144"/>
              <a:ext cx="217130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!pip install tiktoken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!pip install pypdf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!pip install langchain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!pip install chromadb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3363E1-9A7E-AA0B-3397-9079CBF2EFD5}"/>
              </a:ext>
            </a:extLst>
          </p:cNvPr>
          <p:cNvSpPr txBox="1"/>
          <p:nvPr/>
        </p:nvSpPr>
        <p:spPr>
          <a:xfrm>
            <a:off x="766618" y="1561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333333"/>
                </a:solidFill>
                <a:latin typeface="AmazonEmber"/>
              </a:rPr>
              <a:t>Langchain is a framework for developing application powered by Large Language Models</a:t>
            </a:r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DAACDC-75E0-41C5-A332-5145E1499A5F}"/>
              </a:ext>
            </a:extLst>
          </p:cNvPr>
          <p:cNvGrpSpPr/>
          <p:nvPr/>
        </p:nvGrpSpPr>
        <p:grpSpPr>
          <a:xfrm>
            <a:off x="1241895" y="2976138"/>
            <a:ext cx="6483927" cy="2572493"/>
            <a:chOff x="844731" y="2509703"/>
            <a:chExt cx="6483927" cy="257249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823377-3176-E6CA-D84B-7561FDDDC9B7}"/>
                </a:ext>
              </a:extLst>
            </p:cNvPr>
            <p:cNvSpPr/>
            <p:nvPr/>
          </p:nvSpPr>
          <p:spPr>
            <a:xfrm>
              <a:off x="844731" y="2509703"/>
              <a:ext cx="6483927" cy="2572493"/>
            </a:xfrm>
            <a:prstGeom prst="rect">
              <a:avLst/>
            </a:prstGeom>
            <a:solidFill>
              <a:srgbClr val="E6F2F6"/>
            </a:solidFill>
            <a:ln>
              <a:solidFill>
                <a:srgbClr val="ED904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lowchart: Multidocument 12">
              <a:extLst>
                <a:ext uri="{FF2B5EF4-FFF2-40B4-BE49-F238E27FC236}">
                  <a16:creationId xmlns:a16="http://schemas.microsoft.com/office/drawing/2014/main" id="{C5CF5FF4-8CEF-96C9-34CB-2020E27BB904}"/>
                </a:ext>
              </a:extLst>
            </p:cNvPr>
            <p:cNvSpPr/>
            <p:nvPr/>
          </p:nvSpPr>
          <p:spPr>
            <a:xfrm>
              <a:off x="1103349" y="2895537"/>
              <a:ext cx="1477818" cy="1752623"/>
            </a:xfrm>
            <a:prstGeom prst="flowChartMultidocument">
              <a:avLst/>
            </a:prstGeom>
            <a:solidFill>
              <a:srgbClr val="459CB7"/>
            </a:solidFill>
            <a:ln>
              <a:solidFill>
                <a:srgbClr val="ED904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pic>
          <p:nvPicPr>
            <p:cNvPr id="16" name="Graphic 15" descr="Database with solid fill">
              <a:extLst>
                <a:ext uri="{FF2B5EF4-FFF2-40B4-BE49-F238E27FC236}">
                  <a16:creationId xmlns:a16="http://schemas.microsoft.com/office/drawing/2014/main" id="{1A0B65C3-A58E-E6F4-638F-BEFCDAEC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6518" y="2798515"/>
              <a:ext cx="1477817" cy="1477817"/>
            </a:xfrm>
            <a:prstGeom prst="rect">
              <a:avLst/>
            </a:prstGeom>
          </p:spPr>
        </p:pic>
        <p:pic>
          <p:nvPicPr>
            <p:cNvPr id="20" name="Graphic 19" descr="Lightbulb and gear with solid fill">
              <a:extLst>
                <a:ext uri="{FF2B5EF4-FFF2-40B4-BE49-F238E27FC236}">
                  <a16:creationId xmlns:a16="http://schemas.microsoft.com/office/drawing/2014/main" id="{806E0CF4-8538-B56C-14BA-D161092D9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30661" y="3271993"/>
              <a:ext cx="1376168" cy="13761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5A6B10-0AAF-BF1D-C004-1EC337E86FC5}"/>
                </a:ext>
              </a:extLst>
            </p:cNvPr>
            <p:cNvSpPr txBox="1"/>
            <p:nvPr/>
          </p:nvSpPr>
          <p:spPr>
            <a:xfrm>
              <a:off x="3524768" y="4412627"/>
              <a:ext cx="1061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STORAGE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E770EA-9178-3E5D-762C-1960D8C2C786}"/>
                </a:ext>
              </a:extLst>
            </p:cNvPr>
            <p:cNvSpPr txBox="1"/>
            <p:nvPr/>
          </p:nvSpPr>
          <p:spPr>
            <a:xfrm>
              <a:off x="5588087" y="2798515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MODELS</a:t>
              </a:r>
            </a:p>
          </p:txBody>
        </p:sp>
      </p:grpSp>
      <p:pic>
        <p:nvPicPr>
          <p:cNvPr id="12290" name="Picture 2" descr="Using LangChain to build LLM-powered applications">
            <a:extLst>
              <a:ext uri="{FF2B5EF4-FFF2-40B4-BE49-F238E27FC236}">
                <a16:creationId xmlns:a16="http://schemas.microsoft.com/office/drawing/2014/main" id="{66FCB5DE-1BBE-43F4-80EF-CB9537935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8" t="34688" r="13712" b="35542"/>
          <a:stretch/>
        </p:blipFill>
        <p:spPr bwMode="auto">
          <a:xfrm>
            <a:off x="320056" y="304867"/>
            <a:ext cx="5507769" cy="118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566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472063" y="386874"/>
            <a:ext cx="4795548" cy="1200329"/>
            <a:chOff x="2098899" y="1927828"/>
            <a:chExt cx="4795548" cy="120032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2951486" y="1947636"/>
              <a:ext cx="1542474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2098899" y="1927828"/>
              <a:ext cx="47955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latin typeface="Garamond" panose="02020404030301010803" pitchFamily="18" charset="0"/>
                </a:rPr>
                <a:t>SO, </a:t>
              </a:r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WHAT</a:t>
              </a:r>
              <a:r>
                <a:rPr lang="en-GB" sz="3600" b="1" dirty="0">
                  <a:latin typeface="Garamond" panose="02020404030301010803" pitchFamily="18" charset="0"/>
                </a:rPr>
                <a:t> ARE WE DOING TODAY?</a:t>
              </a:r>
              <a:endParaRPr lang="en-GB" sz="3600" b="1" dirty="0">
                <a:solidFill>
                  <a:schemeClr val="bg1"/>
                </a:solidFill>
                <a:latin typeface="Garamond" panose="02020404030301010803" pitchFamily="18" charset="0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ultidocument 4">
            <a:extLst>
              <a:ext uri="{FF2B5EF4-FFF2-40B4-BE49-F238E27FC236}">
                <a16:creationId xmlns:a16="http://schemas.microsoft.com/office/drawing/2014/main" id="{C0E1B9E7-CD29-508B-5B54-178B2CD986B7}"/>
              </a:ext>
            </a:extLst>
          </p:cNvPr>
          <p:cNvSpPr/>
          <p:nvPr/>
        </p:nvSpPr>
        <p:spPr>
          <a:xfrm>
            <a:off x="1193042" y="4063935"/>
            <a:ext cx="1113757" cy="1320864"/>
          </a:xfrm>
          <a:prstGeom prst="flowChartMultidocumen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CB380-706C-BAED-0F79-7D67588BAD49}"/>
              </a:ext>
            </a:extLst>
          </p:cNvPr>
          <p:cNvSpPr/>
          <p:nvPr/>
        </p:nvSpPr>
        <p:spPr>
          <a:xfrm>
            <a:off x="2869837" y="3629890"/>
            <a:ext cx="1228438" cy="443489"/>
          </a:xfrm>
          <a:prstGeom prst="rec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Chunk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97627A-996A-1958-D974-F9AD9FF67FDE}"/>
              </a:ext>
            </a:extLst>
          </p:cNvPr>
          <p:cNvSpPr/>
          <p:nvPr/>
        </p:nvSpPr>
        <p:spPr>
          <a:xfrm>
            <a:off x="2869837" y="4327235"/>
            <a:ext cx="1228438" cy="443489"/>
          </a:xfrm>
          <a:prstGeom prst="rec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Chunk 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025E1E-87F5-0AAE-3A08-718F01F9B4FC}"/>
              </a:ext>
            </a:extLst>
          </p:cNvPr>
          <p:cNvSpPr/>
          <p:nvPr/>
        </p:nvSpPr>
        <p:spPr>
          <a:xfrm>
            <a:off x="2869837" y="5347853"/>
            <a:ext cx="1228438" cy="443489"/>
          </a:xfrm>
          <a:prstGeom prst="rec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Chunk 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3A0F700-E20D-1501-F5BB-04194E560542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306799" y="3851635"/>
            <a:ext cx="563038" cy="872732"/>
          </a:xfrm>
          <a:prstGeom prst="bentConnector3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0E83ACA-91FE-AFE0-269B-F1C27791F10B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>
            <a:off x="2306799" y="4724367"/>
            <a:ext cx="563038" cy="845231"/>
          </a:xfrm>
          <a:prstGeom prst="bentConnector3">
            <a:avLst>
              <a:gd name="adj1" fmla="val 50000"/>
            </a:avLst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80EEE19-52B1-DCC0-8503-C87DFCA93692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06799" y="4548980"/>
            <a:ext cx="563038" cy="175387"/>
          </a:xfrm>
          <a:prstGeom prst="bentConnector3">
            <a:avLst>
              <a:gd name="adj1" fmla="val 50000"/>
            </a:avLst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1A6F23-6F2F-598E-4048-ECF09CA3DAAA}"/>
              </a:ext>
            </a:extLst>
          </p:cNvPr>
          <p:cNvCxnSpPr/>
          <p:nvPr/>
        </p:nvCxnSpPr>
        <p:spPr>
          <a:xfrm>
            <a:off x="3484056" y="4904508"/>
            <a:ext cx="0" cy="323273"/>
          </a:xfrm>
          <a:prstGeom prst="line">
            <a:avLst/>
          </a:prstGeom>
          <a:ln w="19050">
            <a:solidFill>
              <a:srgbClr val="ED90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A48397F-325B-F5FE-92EB-2650A8FBF01C}"/>
              </a:ext>
            </a:extLst>
          </p:cNvPr>
          <p:cNvSpPr/>
          <p:nvPr/>
        </p:nvSpPr>
        <p:spPr>
          <a:xfrm>
            <a:off x="4661313" y="3629890"/>
            <a:ext cx="1679926" cy="443489"/>
          </a:xfrm>
          <a:prstGeom prst="rec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EMBEDDINGS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160769-F07A-1753-43B2-FF7FBA5BD995}"/>
              </a:ext>
            </a:extLst>
          </p:cNvPr>
          <p:cNvSpPr/>
          <p:nvPr/>
        </p:nvSpPr>
        <p:spPr>
          <a:xfrm>
            <a:off x="4661313" y="4327235"/>
            <a:ext cx="1679926" cy="443489"/>
          </a:xfrm>
          <a:prstGeom prst="rec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EMBEDDINGS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99BDC2-41CD-78C6-FCCE-CDD66106A605}"/>
              </a:ext>
            </a:extLst>
          </p:cNvPr>
          <p:cNvSpPr/>
          <p:nvPr/>
        </p:nvSpPr>
        <p:spPr>
          <a:xfrm>
            <a:off x="4661313" y="5347853"/>
            <a:ext cx="1679926" cy="443489"/>
          </a:xfrm>
          <a:prstGeom prst="rec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EMBEDDINGS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56D3B6-3369-8D6B-C10A-F1C275644EC0}"/>
              </a:ext>
            </a:extLst>
          </p:cNvPr>
          <p:cNvCxnSpPr>
            <a:cxnSpLocks/>
          </p:cNvCxnSpPr>
          <p:nvPr/>
        </p:nvCxnSpPr>
        <p:spPr>
          <a:xfrm>
            <a:off x="5506441" y="4904508"/>
            <a:ext cx="0" cy="323273"/>
          </a:xfrm>
          <a:prstGeom prst="line">
            <a:avLst/>
          </a:prstGeom>
          <a:ln w="19050">
            <a:solidFill>
              <a:srgbClr val="ED90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0C6522-2234-F6B8-F6AB-4ADCE32F81F4}"/>
              </a:ext>
            </a:extLst>
          </p:cNvPr>
          <p:cNvCxnSpPr>
            <a:cxnSpLocks/>
            <a:stCxn id="6" idx="3"/>
            <a:endCxn id="32" idx="1"/>
          </p:cNvCxnSpPr>
          <p:nvPr/>
        </p:nvCxnSpPr>
        <p:spPr>
          <a:xfrm>
            <a:off x="4098275" y="3851635"/>
            <a:ext cx="563038" cy="0"/>
          </a:xfrm>
          <a:prstGeom prst="straightConnector1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FA0C97-91A5-19B0-EC25-768938DE883E}"/>
              </a:ext>
            </a:extLst>
          </p:cNvPr>
          <p:cNvCxnSpPr>
            <a:cxnSpLocks/>
            <a:stCxn id="11" idx="3"/>
            <a:endCxn id="33" idx="1"/>
          </p:cNvCxnSpPr>
          <p:nvPr/>
        </p:nvCxnSpPr>
        <p:spPr>
          <a:xfrm>
            <a:off x="4098275" y="4548980"/>
            <a:ext cx="563038" cy="0"/>
          </a:xfrm>
          <a:prstGeom prst="straightConnector1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FC3715-9ED6-0BB1-447F-38273092C9FA}"/>
              </a:ext>
            </a:extLst>
          </p:cNvPr>
          <p:cNvCxnSpPr>
            <a:cxnSpLocks/>
            <a:stCxn id="14" idx="3"/>
            <a:endCxn id="34" idx="1"/>
          </p:cNvCxnSpPr>
          <p:nvPr/>
        </p:nvCxnSpPr>
        <p:spPr>
          <a:xfrm>
            <a:off x="4098275" y="5569598"/>
            <a:ext cx="563038" cy="0"/>
          </a:xfrm>
          <a:prstGeom prst="straightConnector1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AAD5F028-775F-F784-3C67-5E29A3E9D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7391" y="4047588"/>
            <a:ext cx="1228438" cy="1228438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F0BFE20-34F6-2E3E-4D29-42CC04BB11C2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6341239" y="3851635"/>
            <a:ext cx="1537379" cy="475600"/>
          </a:xfrm>
          <a:prstGeom prst="bentConnector3">
            <a:avLst>
              <a:gd name="adj1" fmla="val 50000"/>
            </a:avLst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1B7F995-0A48-DC79-ADCF-5197B71BCF1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6341239" y="4548980"/>
            <a:ext cx="1537379" cy="175387"/>
          </a:xfrm>
          <a:prstGeom prst="bentConnector3">
            <a:avLst>
              <a:gd name="adj1" fmla="val 50000"/>
            </a:avLst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1FCB1E8-E095-1B72-D670-5DBD5E84EBC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6341239" y="5066144"/>
            <a:ext cx="1537379" cy="503454"/>
          </a:xfrm>
          <a:prstGeom prst="bentConnector3">
            <a:avLst>
              <a:gd name="adj1" fmla="val 50000"/>
            </a:avLst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5D77C43-A5F3-F39D-E124-CA8E934EBB3C}"/>
              </a:ext>
            </a:extLst>
          </p:cNvPr>
          <p:cNvSpPr txBox="1"/>
          <p:nvPr/>
        </p:nvSpPr>
        <p:spPr>
          <a:xfrm>
            <a:off x="8053545" y="5146982"/>
            <a:ext cx="2189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VECTOR DB</a:t>
            </a:r>
          </a:p>
          <a:p>
            <a:r>
              <a:rPr lang="en-GB" sz="1400" i="1" dirty="0"/>
              <a:t>We will be using </a:t>
            </a:r>
            <a:r>
              <a:rPr lang="en-GB" sz="1400" i="1" dirty="0" err="1"/>
              <a:t>ChromaDB</a:t>
            </a:r>
            <a:endParaRPr lang="en-GB" sz="1400" i="1" dirty="0"/>
          </a:p>
        </p:txBody>
      </p:sp>
      <p:pic>
        <p:nvPicPr>
          <p:cNvPr id="61" name="Graphic 60" descr="Lightbulb and gear with solid fill">
            <a:extLst>
              <a:ext uri="{FF2B5EF4-FFF2-40B4-BE49-F238E27FC236}">
                <a16:creationId xmlns:a16="http://schemas.microsoft.com/office/drawing/2014/main" id="{ABC97BBC-FC88-9CB1-8A90-9B3CA2EE0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8307" y="2748976"/>
            <a:ext cx="852926" cy="85292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BC33589-1DBC-4668-F96A-13138EBB9C2F}"/>
              </a:ext>
            </a:extLst>
          </p:cNvPr>
          <p:cNvSpPr txBox="1"/>
          <p:nvPr/>
        </p:nvSpPr>
        <p:spPr>
          <a:xfrm>
            <a:off x="10652059" y="362308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B573253-08C4-33DF-1691-6891DF31630C}"/>
              </a:ext>
            </a:extLst>
          </p:cNvPr>
          <p:cNvCxnSpPr>
            <a:cxnSpLocks/>
          </p:cNvCxnSpPr>
          <p:nvPr/>
        </p:nvCxnSpPr>
        <p:spPr>
          <a:xfrm>
            <a:off x="8759344" y="4651682"/>
            <a:ext cx="828000" cy="0"/>
          </a:xfrm>
          <a:prstGeom prst="straightConnector1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92" name="Rectangle 12291">
            <a:extLst>
              <a:ext uri="{FF2B5EF4-FFF2-40B4-BE49-F238E27FC236}">
                <a16:creationId xmlns:a16="http://schemas.microsoft.com/office/drawing/2014/main" id="{D91E4BA0-FDC9-4024-BDBF-BAE8DF4BE9D9}"/>
              </a:ext>
            </a:extLst>
          </p:cNvPr>
          <p:cNvSpPr/>
          <p:nvPr/>
        </p:nvSpPr>
        <p:spPr>
          <a:xfrm>
            <a:off x="9674807" y="4440063"/>
            <a:ext cx="1679926" cy="443489"/>
          </a:xfrm>
          <a:prstGeom prst="rec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CONTEXT</a:t>
            </a:r>
          </a:p>
        </p:txBody>
      </p:sp>
      <p:cxnSp>
        <p:nvCxnSpPr>
          <p:cNvPr id="12293" name="Straight Arrow Connector 12292">
            <a:extLst>
              <a:ext uri="{FF2B5EF4-FFF2-40B4-BE49-F238E27FC236}">
                <a16:creationId xmlns:a16="http://schemas.microsoft.com/office/drawing/2014/main" id="{131DFACE-B68C-C88B-744A-0BF4CCF68897}"/>
              </a:ext>
            </a:extLst>
          </p:cNvPr>
          <p:cNvCxnSpPr>
            <a:cxnSpLocks/>
            <a:stCxn id="12292" idx="0"/>
          </p:cNvCxnSpPr>
          <p:nvPr/>
        </p:nvCxnSpPr>
        <p:spPr>
          <a:xfrm flipV="1">
            <a:off x="10514770" y="3807751"/>
            <a:ext cx="0" cy="632312"/>
          </a:xfrm>
          <a:prstGeom prst="straightConnector1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96" name="Rectangle 12295">
            <a:extLst>
              <a:ext uri="{FF2B5EF4-FFF2-40B4-BE49-F238E27FC236}">
                <a16:creationId xmlns:a16="http://schemas.microsoft.com/office/drawing/2014/main" id="{6A592CE9-5614-BE81-4B36-5064E23AF8C1}"/>
              </a:ext>
            </a:extLst>
          </p:cNvPr>
          <p:cNvSpPr/>
          <p:nvPr/>
        </p:nvSpPr>
        <p:spPr>
          <a:xfrm>
            <a:off x="7505021" y="1403760"/>
            <a:ext cx="3849711" cy="443490"/>
          </a:xfrm>
          <a:prstGeom prst="rect">
            <a:avLst/>
          </a:prstGeom>
          <a:solidFill>
            <a:srgbClr val="ED9042"/>
          </a:solidFill>
          <a:ln>
            <a:solidFill>
              <a:srgbClr val="459C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CHAT INTERFACE</a:t>
            </a:r>
          </a:p>
        </p:txBody>
      </p:sp>
      <p:cxnSp>
        <p:nvCxnSpPr>
          <p:cNvPr id="12297" name="Straight Arrow Connector 12296">
            <a:extLst>
              <a:ext uri="{FF2B5EF4-FFF2-40B4-BE49-F238E27FC236}">
                <a16:creationId xmlns:a16="http://schemas.microsoft.com/office/drawing/2014/main" id="{476FFC63-4D91-5C45-497F-D7681E9702AD}"/>
              </a:ext>
            </a:extLst>
          </p:cNvPr>
          <p:cNvCxnSpPr>
            <a:cxnSpLocks/>
          </p:cNvCxnSpPr>
          <p:nvPr/>
        </p:nvCxnSpPr>
        <p:spPr>
          <a:xfrm flipV="1">
            <a:off x="10514770" y="1927551"/>
            <a:ext cx="0" cy="720000"/>
          </a:xfrm>
          <a:prstGeom prst="straightConnector1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298" name="Straight Arrow Connector 12297">
            <a:extLst>
              <a:ext uri="{FF2B5EF4-FFF2-40B4-BE49-F238E27FC236}">
                <a16:creationId xmlns:a16="http://schemas.microsoft.com/office/drawing/2014/main" id="{A0511FAB-2BCF-5C58-4FAE-33E4ECAB0F44}"/>
              </a:ext>
            </a:extLst>
          </p:cNvPr>
          <p:cNvCxnSpPr>
            <a:cxnSpLocks/>
          </p:cNvCxnSpPr>
          <p:nvPr/>
        </p:nvCxnSpPr>
        <p:spPr>
          <a:xfrm>
            <a:off x="8714160" y="1900466"/>
            <a:ext cx="0" cy="631689"/>
          </a:xfrm>
          <a:prstGeom prst="straightConnector1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187925C5-258E-BA07-41F0-7A7F3909CB60}"/>
              </a:ext>
            </a:extLst>
          </p:cNvPr>
          <p:cNvSpPr/>
          <p:nvPr/>
        </p:nvSpPr>
        <p:spPr>
          <a:xfrm>
            <a:off x="7505021" y="2571998"/>
            <a:ext cx="1679926" cy="443489"/>
          </a:xfrm>
          <a:prstGeom prst="rec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QUESTION</a:t>
            </a:r>
          </a:p>
          <a:p>
            <a:pPr algn="ctr"/>
            <a:r>
              <a:rPr lang="en-GB" sz="1400" dirty="0"/>
              <a:t>EMBEDDING</a:t>
            </a:r>
          </a:p>
        </p:txBody>
      </p:sp>
      <p:sp>
        <p:nvSpPr>
          <p:cNvPr id="12302" name="Rectangle 12301">
            <a:extLst>
              <a:ext uri="{FF2B5EF4-FFF2-40B4-BE49-F238E27FC236}">
                <a16:creationId xmlns:a16="http://schemas.microsoft.com/office/drawing/2014/main" id="{F49848C2-8E75-F324-E535-D09E1657E450}"/>
              </a:ext>
            </a:extLst>
          </p:cNvPr>
          <p:cNvSpPr/>
          <p:nvPr/>
        </p:nvSpPr>
        <p:spPr>
          <a:xfrm>
            <a:off x="7505021" y="3267794"/>
            <a:ext cx="1679926" cy="443489"/>
          </a:xfrm>
          <a:prstGeom prst="rect">
            <a:avLst/>
          </a:prstGeom>
          <a:solidFill>
            <a:srgbClr val="459CB7"/>
          </a:solidFill>
          <a:ln w="19050">
            <a:solidFill>
              <a:srgbClr val="ED90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SEMANTIC SEARCH</a:t>
            </a:r>
          </a:p>
        </p:txBody>
      </p:sp>
      <p:cxnSp>
        <p:nvCxnSpPr>
          <p:cNvPr id="12308" name="Straight Arrow Connector 12307">
            <a:extLst>
              <a:ext uri="{FF2B5EF4-FFF2-40B4-BE49-F238E27FC236}">
                <a16:creationId xmlns:a16="http://schemas.microsoft.com/office/drawing/2014/main" id="{743D6B81-B889-7A30-E883-376F44EDEB7C}"/>
              </a:ext>
            </a:extLst>
          </p:cNvPr>
          <p:cNvCxnSpPr>
            <a:cxnSpLocks/>
            <a:stCxn id="12301" idx="2"/>
            <a:endCxn id="12302" idx="0"/>
          </p:cNvCxnSpPr>
          <p:nvPr/>
        </p:nvCxnSpPr>
        <p:spPr>
          <a:xfrm>
            <a:off x="8344984" y="3015487"/>
            <a:ext cx="0" cy="252307"/>
          </a:xfrm>
          <a:prstGeom prst="straightConnector1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311" name="Straight Arrow Connector 12310">
            <a:extLst>
              <a:ext uri="{FF2B5EF4-FFF2-40B4-BE49-F238E27FC236}">
                <a16:creationId xmlns:a16="http://schemas.microsoft.com/office/drawing/2014/main" id="{69C56415-A297-B7CB-03AA-8118DD018DAB}"/>
              </a:ext>
            </a:extLst>
          </p:cNvPr>
          <p:cNvCxnSpPr>
            <a:cxnSpLocks/>
            <a:stCxn id="12302" idx="2"/>
          </p:cNvCxnSpPr>
          <p:nvPr/>
        </p:nvCxnSpPr>
        <p:spPr>
          <a:xfrm>
            <a:off x="8344984" y="3711282"/>
            <a:ext cx="0" cy="324000"/>
          </a:xfrm>
          <a:prstGeom prst="straightConnector1">
            <a:avLst/>
          </a:prstGeom>
          <a:ln w="19050">
            <a:solidFill>
              <a:srgbClr val="ED904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318" name="Group 12317">
            <a:extLst>
              <a:ext uri="{FF2B5EF4-FFF2-40B4-BE49-F238E27FC236}">
                <a16:creationId xmlns:a16="http://schemas.microsoft.com/office/drawing/2014/main" id="{7B9F7952-1057-47A9-9A36-4AE4F87DB5D6}"/>
              </a:ext>
            </a:extLst>
          </p:cNvPr>
          <p:cNvGrpSpPr/>
          <p:nvPr/>
        </p:nvGrpSpPr>
        <p:grpSpPr>
          <a:xfrm>
            <a:off x="1334342" y="1755421"/>
            <a:ext cx="4291321" cy="1319643"/>
            <a:chOff x="503962" y="1733107"/>
            <a:chExt cx="4291321" cy="1319643"/>
          </a:xfrm>
        </p:grpSpPr>
        <p:sp>
          <p:nvSpPr>
            <p:cNvPr id="12317" name="Rectangle 12316">
              <a:extLst>
                <a:ext uri="{FF2B5EF4-FFF2-40B4-BE49-F238E27FC236}">
                  <a16:creationId xmlns:a16="http://schemas.microsoft.com/office/drawing/2014/main" id="{37764A9B-74A1-0318-768F-C3DD90D6698A}"/>
                </a:ext>
              </a:extLst>
            </p:cNvPr>
            <p:cNvSpPr/>
            <p:nvPr/>
          </p:nvSpPr>
          <p:spPr>
            <a:xfrm>
              <a:off x="503962" y="1733107"/>
              <a:ext cx="4291321" cy="131964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316" name="Group 12315">
              <a:extLst>
                <a:ext uri="{FF2B5EF4-FFF2-40B4-BE49-F238E27FC236}">
                  <a16:creationId xmlns:a16="http://schemas.microsoft.com/office/drawing/2014/main" id="{26D0A8ED-8BDA-5D16-526B-F04AB5463203}"/>
                </a:ext>
              </a:extLst>
            </p:cNvPr>
            <p:cNvGrpSpPr/>
            <p:nvPr/>
          </p:nvGrpSpPr>
          <p:grpSpPr>
            <a:xfrm>
              <a:off x="844731" y="1873988"/>
              <a:ext cx="3395003" cy="976998"/>
              <a:chOff x="422084" y="1893671"/>
              <a:chExt cx="4532688" cy="1304395"/>
            </a:xfrm>
          </p:grpSpPr>
          <p:pic>
            <p:nvPicPr>
              <p:cNvPr id="12315" name="Picture 2" descr="Using LangChain to build LLM-powered applications">
                <a:extLst>
                  <a:ext uri="{FF2B5EF4-FFF2-40B4-BE49-F238E27FC236}">
                    <a16:creationId xmlns:a16="http://schemas.microsoft.com/office/drawing/2014/main" id="{ED3685C5-E4BC-18DB-9764-C83818883F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008" t="34688" r="13712" b="35542"/>
              <a:stretch/>
            </p:blipFill>
            <p:spPr bwMode="auto">
              <a:xfrm>
                <a:off x="1424985" y="2615584"/>
                <a:ext cx="2700188" cy="582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86" name="Picture 2" descr="chromadb · PyPI">
                <a:extLst>
                  <a:ext uri="{FF2B5EF4-FFF2-40B4-BE49-F238E27FC236}">
                    <a16:creationId xmlns:a16="http://schemas.microsoft.com/office/drawing/2014/main" id="{21E3FCFC-0835-FE41-BD87-1F4AFB357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74" t="38768" r="32679"/>
              <a:stretch/>
            </p:blipFill>
            <p:spPr bwMode="auto">
              <a:xfrm>
                <a:off x="422084" y="1893671"/>
                <a:ext cx="2356933" cy="721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88" name="Picture 4">
                <a:extLst>
                  <a:ext uri="{FF2B5EF4-FFF2-40B4-BE49-F238E27FC236}">
                    <a16:creationId xmlns:a16="http://schemas.microsoft.com/office/drawing/2014/main" id="{90F4E61C-77A1-AE65-6889-82A417F7CA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9591" y="1975312"/>
                <a:ext cx="1945181" cy="5268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92475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620535" y="366544"/>
            <a:ext cx="4891241" cy="646331"/>
            <a:chOff x="2247371" y="1907498"/>
            <a:chExt cx="4891241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2247371" y="1947636"/>
              <a:ext cx="2749986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2343064" y="1907498"/>
              <a:ext cx="47955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SUMMARY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54B9A9-CA5A-86A2-9ADD-7F40DDA7C0F6}"/>
              </a:ext>
            </a:extLst>
          </p:cNvPr>
          <p:cNvGrpSpPr/>
          <p:nvPr/>
        </p:nvGrpSpPr>
        <p:grpSpPr>
          <a:xfrm>
            <a:off x="620535" y="1845243"/>
            <a:ext cx="7066506" cy="2796215"/>
            <a:chOff x="620535" y="1845243"/>
            <a:chExt cx="7066506" cy="27962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86A78C-581F-221F-0643-54943643FE80}"/>
                </a:ext>
              </a:extLst>
            </p:cNvPr>
            <p:cNvSpPr/>
            <p:nvPr/>
          </p:nvSpPr>
          <p:spPr>
            <a:xfrm>
              <a:off x="620535" y="1845243"/>
              <a:ext cx="3377307" cy="2796214"/>
            </a:xfrm>
            <a:prstGeom prst="rect">
              <a:avLst/>
            </a:prstGeom>
            <a:noFill/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ADVANTAGES</a:t>
              </a: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8A9251-5E76-9170-B7C0-0AB98868940A}"/>
                </a:ext>
              </a:extLst>
            </p:cNvPr>
            <p:cNvSpPr/>
            <p:nvPr/>
          </p:nvSpPr>
          <p:spPr>
            <a:xfrm>
              <a:off x="4309734" y="1845244"/>
              <a:ext cx="3377307" cy="2796214"/>
            </a:xfrm>
            <a:prstGeom prst="rect">
              <a:avLst/>
            </a:prstGeom>
            <a:noFill/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DISADVANTAGES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73DB5-BF95-0079-EC6C-3A0B520DB4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627" y="2203622"/>
              <a:ext cx="7059414" cy="35029"/>
            </a:xfrm>
            <a:prstGeom prst="line">
              <a:avLst/>
            </a:prstGeom>
            <a:ln>
              <a:solidFill>
                <a:srgbClr val="459C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16056A-C5E8-C5D8-F0C1-BF20A91AB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535" y="2238651"/>
              <a:ext cx="7066506" cy="35437"/>
            </a:xfrm>
            <a:prstGeom prst="line">
              <a:avLst/>
            </a:prstGeom>
            <a:ln>
              <a:solidFill>
                <a:srgbClr val="459C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4025B4-9079-FAF0-354B-91CE5227AA89}"/>
                </a:ext>
              </a:extLst>
            </p:cNvPr>
            <p:cNvSpPr txBox="1"/>
            <p:nvPr/>
          </p:nvSpPr>
          <p:spPr>
            <a:xfrm>
              <a:off x="960508" y="2508505"/>
              <a:ext cx="270445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GB" sz="1600" dirty="0"/>
                <a:t>Access to vast information for context and knowledge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GB" sz="1600" dirty="0"/>
                <a:t>Generates coherent and human-like responses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GB" sz="1600" dirty="0"/>
                <a:t>Can offer creativity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GB" sz="1600" dirty="0"/>
                <a:t>Performance and speed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9C3FBD-547C-5208-DA41-7381566E6B4A}"/>
                </a:ext>
              </a:extLst>
            </p:cNvPr>
            <p:cNvSpPr txBox="1"/>
            <p:nvPr/>
          </p:nvSpPr>
          <p:spPr>
            <a:xfrm>
              <a:off x="4646160" y="2508505"/>
              <a:ext cx="2704454" cy="18158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GB" sz="1600" dirty="0"/>
                <a:t>Hallucinations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GB" sz="1600" dirty="0"/>
                <a:t>Relies on pre-existing data and could therefore have outdated information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GB" sz="1600" dirty="0"/>
                <a:t>Biased or inaccurate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GB" sz="1600" dirty="0"/>
                <a:t>Resource intensive fine-tuning</a:t>
              </a:r>
            </a:p>
          </p:txBody>
        </p:sp>
      </p:grpSp>
      <p:pic>
        <p:nvPicPr>
          <p:cNvPr id="15362" name="Picture 2" descr="Qna Images – Browse 5,162 Stock Photos, Vectors, and Video | Adobe Stock">
            <a:extLst>
              <a:ext uri="{FF2B5EF4-FFF2-40B4-BE49-F238E27FC236}">
                <a16:creationId xmlns:a16="http://schemas.microsoft.com/office/drawing/2014/main" id="{0F735A42-D43E-EDD8-A34A-6FF219164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616" y="152885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88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726948" y="594246"/>
            <a:ext cx="3358612" cy="646331"/>
            <a:chOff x="1720325" y="1907498"/>
            <a:chExt cx="3358612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1729469" y="1947636"/>
              <a:ext cx="1655064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1720325" y="1907498"/>
              <a:ext cx="33586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REFER</a:t>
              </a:r>
              <a:r>
                <a:rPr lang="en-GB" sz="3600" b="1" dirty="0">
                  <a:latin typeface="Garamond" panose="02020404030301010803" pitchFamily="18" charset="0"/>
                </a:rPr>
                <a:t>ENCES</a:t>
              </a: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6901F4-CC8F-74A7-EF16-1DCB7D7EB65A}"/>
              </a:ext>
            </a:extLst>
          </p:cNvPr>
          <p:cNvSpPr txBox="1"/>
          <p:nvPr/>
        </p:nvSpPr>
        <p:spPr>
          <a:xfrm>
            <a:off x="1381298" y="1668919"/>
            <a:ext cx="981473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https://aws.amazon.com/what-is/retrieval-augmented-generation/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https://www.youtube.com/watch?v=2xxziIWmaSA&amp;list=PLqZXAkvF1bPNQER9mLmDbntNfSpzdDIU5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https://www.youtube.com/watch?v=LhnCsygAvzY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https://python.langchain.com/docs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7"/>
              </a:rPr>
              <a:t>https://research.ibm.com/blog/retrieval-augmented-generation-RAG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https://machinelearningmastery.com/what-are-large-language-models/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9"/>
              </a:rPr>
              <a:t>https://www.ibm.com/blog/open-source-large-language-models-benefits-risks-and-types/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56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77B0E5-211C-0EE9-E00B-6F515C3283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399818" cy="7138555"/>
            <a:chOff x="0" y="0"/>
            <a:chExt cx="12399818" cy="7138555"/>
          </a:xfrm>
        </p:grpSpPr>
        <p:pic>
          <p:nvPicPr>
            <p:cNvPr id="17414" name="Picture 6" descr="ChatGPT - latest news, breaking stories and comment - The Independent">
              <a:extLst>
                <a:ext uri="{FF2B5EF4-FFF2-40B4-BE49-F238E27FC236}">
                  <a16:creationId xmlns:a16="http://schemas.microsoft.com/office/drawing/2014/main" id="{CBE91FD8-CC9F-4BEB-F265-EEEBE467113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00000">
              <a:off x="17523" y="406926"/>
              <a:ext cx="6096000" cy="406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6" name="Picture 8" descr="ChatGPT vs Google Search: Why Google is not in trouble…yet! | by David  Bartram - Shaw | Medium">
              <a:extLst>
                <a:ext uri="{FF2B5EF4-FFF2-40B4-BE49-F238E27FC236}">
                  <a16:creationId xmlns:a16="http://schemas.microsoft.com/office/drawing/2014/main" id="{ABD9B42D-301F-E3F1-393C-1802D993B50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45106">
              <a:off x="5963227" y="834936"/>
              <a:ext cx="6436591" cy="4924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AutoShape 10" descr="ChatGPT, Bing, OpenAI: The End of Google?">
              <a:extLst>
                <a:ext uri="{FF2B5EF4-FFF2-40B4-BE49-F238E27FC236}">
                  <a16:creationId xmlns:a16="http://schemas.microsoft.com/office/drawing/2014/main" id="{4C8BE98A-D600-7DBB-EE1D-CFD7A994C66A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A0A68C-2DF4-4C9F-0A8E-A5B90A3B533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4084" y="3557155"/>
              <a:ext cx="6067984" cy="3581400"/>
            </a:xfrm>
            <a:prstGeom prst="rect">
              <a:avLst/>
            </a:prstGeom>
          </p:spPr>
        </p:pic>
        <p:pic>
          <p:nvPicPr>
            <p:cNvPr id="17422" name="Picture 14" descr="ChatGPT-generated books are flooding Amazon, and experts warn they could  drown out books written by humans — Catherine Flick: Publications, Media,  and Thoughts">
              <a:extLst>
                <a:ext uri="{FF2B5EF4-FFF2-40B4-BE49-F238E27FC236}">
                  <a16:creationId xmlns:a16="http://schemas.microsoft.com/office/drawing/2014/main" id="{D232C7C8-D076-42D3-EA75-11AB861AD73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6"/>
            <a:stretch/>
          </p:blipFill>
          <p:spPr bwMode="auto">
            <a:xfrm rot="21062411">
              <a:off x="4017705" y="1095601"/>
              <a:ext cx="2600808" cy="312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48219A-9D88-30B3-04C2-93AA9B16AFB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2179624" cy="6858000"/>
            </a:xfrm>
            <a:prstGeom prst="rect">
              <a:avLst/>
            </a:prstGeom>
            <a:solidFill>
              <a:srgbClr val="CCE4EC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200" dirty="0">
                  <a:solidFill>
                    <a:schemeClr val="tx1"/>
                  </a:solidFill>
                </a:rPr>
                <a:t>WORLD AFTER</a:t>
              </a:r>
            </a:p>
            <a:p>
              <a:pPr algn="ctr"/>
              <a:r>
                <a:rPr lang="en-GB" sz="7200" dirty="0">
                  <a:solidFill>
                    <a:schemeClr val="tx1"/>
                  </a:solidFill>
                </a:rPr>
                <a:t>30</a:t>
              </a:r>
              <a:r>
                <a:rPr lang="en-GB" sz="7200" baseline="30000" dirty="0">
                  <a:solidFill>
                    <a:schemeClr val="tx1"/>
                  </a:solidFill>
                </a:rPr>
                <a:t>th</a:t>
              </a:r>
              <a:r>
                <a:rPr lang="en-GB" sz="7200" dirty="0">
                  <a:solidFill>
                    <a:schemeClr val="tx1"/>
                  </a:solidFill>
                </a:rPr>
                <a:t> NOVEMBER 2022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C0871A-6A42-A4FA-FF5A-3DDB5487B0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77458" b="332"/>
            <a:stretch/>
          </p:blipFill>
          <p:spPr bwMode="auto">
            <a:xfrm>
              <a:off x="71821" y="5333966"/>
              <a:ext cx="772910" cy="142388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40F23A05-BA1E-32A9-4C64-BFF0BF8A429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9037" y="139364"/>
              <a:ext cx="1188047" cy="49502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017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1AE7790-0BDA-57D9-92D6-ECC920190A7F}"/>
              </a:ext>
            </a:extLst>
          </p:cNvPr>
          <p:cNvSpPr/>
          <p:nvPr/>
        </p:nvSpPr>
        <p:spPr>
          <a:xfrm>
            <a:off x="844731" y="1541417"/>
            <a:ext cx="4118435" cy="566057"/>
          </a:xfrm>
          <a:prstGeom prst="rect">
            <a:avLst/>
          </a:prstGeom>
          <a:solidFill>
            <a:srgbClr val="459CB7"/>
          </a:solidFill>
          <a:ln>
            <a:solidFill>
              <a:srgbClr val="459C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DBFB7C1-9F5B-AA71-34F4-BA07B143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7FF348-45CC-B74A-BD82-220AF3157BAE}"/>
              </a:ext>
            </a:extLst>
          </p:cNvPr>
          <p:cNvSpPr txBox="1"/>
          <p:nvPr/>
        </p:nvSpPr>
        <p:spPr>
          <a:xfrm>
            <a:off x="844731" y="956602"/>
            <a:ext cx="41184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Garamond" panose="02020404030301010803" pitchFamily="18" charset="0"/>
              </a:rPr>
              <a:t>What is </a:t>
            </a:r>
          </a:p>
          <a:p>
            <a:r>
              <a:rPr lang="en-GB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GENERATIVE AI?</a:t>
            </a:r>
          </a:p>
          <a:p>
            <a:endParaRPr lang="en-GB" sz="3600" b="1" dirty="0">
              <a:latin typeface="Garamond" panose="02020404030301010803" pitchFamily="18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0DE4E40-C5A4-B60D-0746-0F7765E64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38B203-792D-CC93-3339-2A06AF7B73CC}"/>
              </a:ext>
            </a:extLst>
          </p:cNvPr>
          <p:cNvGrpSpPr/>
          <p:nvPr/>
        </p:nvGrpSpPr>
        <p:grpSpPr>
          <a:xfrm>
            <a:off x="8327572" y="1718895"/>
            <a:ext cx="3019697" cy="3019697"/>
            <a:chOff x="7296910" y="1919794"/>
            <a:chExt cx="3019697" cy="301969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AD552F-3733-E8A4-A3F1-012B47FB347A}"/>
                </a:ext>
              </a:extLst>
            </p:cNvPr>
            <p:cNvSpPr/>
            <p:nvPr/>
          </p:nvSpPr>
          <p:spPr>
            <a:xfrm>
              <a:off x="7296910" y="1919794"/>
              <a:ext cx="3019697" cy="3019697"/>
            </a:xfrm>
            <a:prstGeom prst="ellipse">
              <a:avLst/>
            </a:prstGeom>
            <a:solidFill>
              <a:srgbClr val="459CB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5AD66B6-A968-FA87-5B37-C2B1E7C4EE4C}"/>
                </a:ext>
              </a:extLst>
            </p:cNvPr>
            <p:cNvSpPr/>
            <p:nvPr/>
          </p:nvSpPr>
          <p:spPr>
            <a:xfrm>
              <a:off x="7601492" y="2553342"/>
              <a:ext cx="2386149" cy="2386149"/>
            </a:xfrm>
            <a:prstGeom prst="ellipse">
              <a:avLst/>
            </a:prstGeom>
            <a:solidFill>
              <a:srgbClr val="6BB1C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52444A-0B38-01A5-E87B-E744EABFD52F}"/>
                </a:ext>
              </a:extLst>
            </p:cNvPr>
            <p:cNvSpPr/>
            <p:nvPr/>
          </p:nvSpPr>
          <p:spPr>
            <a:xfrm>
              <a:off x="7884522" y="3119400"/>
              <a:ext cx="1820091" cy="1820091"/>
            </a:xfrm>
            <a:prstGeom prst="ellipse">
              <a:avLst/>
            </a:prstGeom>
            <a:solidFill>
              <a:srgbClr val="9BCAD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99DF0EB-6DE6-C2B6-24F6-FABC0CEFADB1}"/>
                </a:ext>
              </a:extLst>
            </p:cNvPr>
            <p:cNvSpPr/>
            <p:nvPr/>
          </p:nvSpPr>
          <p:spPr>
            <a:xfrm>
              <a:off x="8118835" y="3588029"/>
              <a:ext cx="1351462" cy="1351462"/>
            </a:xfrm>
            <a:prstGeom prst="ellipse">
              <a:avLst/>
            </a:prstGeom>
            <a:solidFill>
              <a:srgbClr val="CCE4E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16D9C-649A-1A07-00C1-4EEB9053DC5D}"/>
                </a:ext>
              </a:extLst>
            </p:cNvPr>
            <p:cNvSpPr txBox="1"/>
            <p:nvPr/>
          </p:nvSpPr>
          <p:spPr>
            <a:xfrm>
              <a:off x="8587402" y="2070814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AI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0F0216A-0D32-5702-C274-DCC2FD53ED64}"/>
                </a:ext>
              </a:extLst>
            </p:cNvPr>
            <p:cNvSpPr txBox="1"/>
            <p:nvPr/>
          </p:nvSpPr>
          <p:spPr>
            <a:xfrm>
              <a:off x="8572017" y="2651705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ML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6B67A0-597D-E9FD-49E8-28433BC0D7A0}"/>
                </a:ext>
              </a:extLst>
            </p:cNvPr>
            <p:cNvSpPr txBox="1"/>
            <p:nvPr/>
          </p:nvSpPr>
          <p:spPr>
            <a:xfrm>
              <a:off x="8563465" y="3195566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DL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FC4452-B5AC-6DE0-02C6-AD6829AEFB07}"/>
                </a:ext>
              </a:extLst>
            </p:cNvPr>
            <p:cNvSpPr txBox="1"/>
            <p:nvPr/>
          </p:nvSpPr>
          <p:spPr>
            <a:xfrm>
              <a:off x="8375456" y="4079094"/>
              <a:ext cx="83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 AI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90E67D-43C8-EE63-D11A-E1F7993A0A0E}"/>
                </a:ext>
              </a:extLst>
            </p:cNvPr>
            <p:cNvSpPr/>
            <p:nvPr/>
          </p:nvSpPr>
          <p:spPr>
            <a:xfrm>
              <a:off x="7676070" y="3226046"/>
              <a:ext cx="972400" cy="972400"/>
            </a:xfrm>
            <a:prstGeom prst="ellipse">
              <a:avLst/>
            </a:prstGeom>
            <a:solidFill>
              <a:schemeClr val="accent2">
                <a:alpha val="56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88D63B-5F36-0CA1-DD7F-025CE79758F1}"/>
                </a:ext>
              </a:extLst>
            </p:cNvPr>
            <p:cNvSpPr txBox="1"/>
            <p:nvPr/>
          </p:nvSpPr>
          <p:spPr>
            <a:xfrm>
              <a:off x="7847433" y="3527580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LLM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18592F-E04D-8983-EC6D-136DE376A589}"/>
              </a:ext>
            </a:extLst>
          </p:cNvPr>
          <p:cNvCxnSpPr/>
          <p:nvPr/>
        </p:nvCxnSpPr>
        <p:spPr>
          <a:xfrm flipH="1">
            <a:off x="7074599" y="4331467"/>
            <a:ext cx="2732086" cy="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564B34-1B74-0AB5-3C50-F9A7CBB84D94}"/>
              </a:ext>
            </a:extLst>
          </p:cNvPr>
          <p:cNvCxnSpPr/>
          <p:nvPr/>
        </p:nvCxnSpPr>
        <p:spPr>
          <a:xfrm flipH="1">
            <a:off x="6394719" y="3696013"/>
            <a:ext cx="2732086" cy="0"/>
          </a:xfrm>
          <a:prstGeom prst="line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F6BE73-EA79-009A-FB81-A98D4C0FB6FC}"/>
              </a:ext>
            </a:extLst>
          </p:cNvPr>
          <p:cNvSpPr txBox="1"/>
          <p:nvPr/>
        </p:nvSpPr>
        <p:spPr>
          <a:xfrm>
            <a:off x="2496320" y="4116254"/>
            <a:ext cx="4474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Generative AI is a type of AI that can create new content (a probable response) based on what it has learnt.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BTS: A Large Transformer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02CDD0-886E-599C-69A2-16A14F1933CA}"/>
              </a:ext>
            </a:extLst>
          </p:cNvPr>
          <p:cNvSpPr txBox="1"/>
          <p:nvPr/>
        </p:nvSpPr>
        <p:spPr>
          <a:xfrm>
            <a:off x="1102483" y="2489437"/>
            <a:ext cx="53357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Large Language Model is a trained Deep Learning model that has the ability to understand and generate natural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accomplish a multitude of text-based tasks like classification, extraction, summarization, QA, etc</a:t>
            </a:r>
          </a:p>
        </p:txBody>
      </p:sp>
    </p:spTree>
    <p:extLst>
      <p:ext uri="{BB962C8B-B14F-4D97-AF65-F5344CB8AC3E}">
        <p14:creationId xmlns:p14="http://schemas.microsoft.com/office/powerpoint/2010/main" val="119480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DBFB7C1-9F5B-AA71-34F4-BA07B143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D6195F-9575-BDEC-5D5D-88B143A29437}"/>
              </a:ext>
            </a:extLst>
          </p:cNvPr>
          <p:cNvGrpSpPr/>
          <p:nvPr/>
        </p:nvGrpSpPr>
        <p:grpSpPr>
          <a:xfrm>
            <a:off x="679267" y="722811"/>
            <a:ext cx="6596036" cy="646331"/>
            <a:chOff x="992775" y="1523999"/>
            <a:chExt cx="6596036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AE7790-0BDA-57D9-92D6-ECC920190A7F}"/>
                </a:ext>
              </a:extLst>
            </p:cNvPr>
            <p:cNvSpPr/>
            <p:nvPr/>
          </p:nvSpPr>
          <p:spPr>
            <a:xfrm>
              <a:off x="1036320" y="1541417"/>
              <a:ext cx="1654629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F348-45CC-B74A-BD82-220AF3157BAE}"/>
                </a:ext>
              </a:extLst>
            </p:cNvPr>
            <p:cNvSpPr txBox="1"/>
            <p:nvPr/>
          </p:nvSpPr>
          <p:spPr>
            <a:xfrm>
              <a:off x="992775" y="1523999"/>
              <a:ext cx="65960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LARGE </a:t>
              </a:r>
              <a:r>
                <a:rPr lang="en-GB" sz="3600" b="1" dirty="0">
                  <a:latin typeface="Garamond" panose="02020404030301010803" pitchFamily="18" charset="0"/>
                </a:rPr>
                <a:t>LANGUAGE MODELS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50DE4E40-C5A4-B60D-0746-0F7765E64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s Cn Tower Taller Than Eiffel Tower">
            <a:extLst>
              <a:ext uri="{FF2B5EF4-FFF2-40B4-BE49-F238E27FC236}">
                <a16:creationId xmlns:a16="http://schemas.microsoft.com/office/drawing/2014/main" id="{3E6B3015-BA50-1031-07C5-63987838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871" y="1881051"/>
            <a:ext cx="6607382" cy="413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A3142-5BE3-E472-FE46-95633F5CAB2C}"/>
              </a:ext>
            </a:extLst>
          </p:cNvPr>
          <p:cNvSpPr txBox="1"/>
          <p:nvPr/>
        </p:nvSpPr>
        <p:spPr>
          <a:xfrm>
            <a:off x="8290560" y="1968137"/>
            <a:ext cx="296671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59CB7"/>
                </a:solidFill>
              </a:rPr>
              <a:t>How </a:t>
            </a:r>
          </a:p>
          <a:p>
            <a:r>
              <a:rPr lang="en-GB" sz="3600" dirty="0">
                <a:solidFill>
                  <a:srgbClr val="459CB7"/>
                </a:solidFill>
              </a:rPr>
              <a:t>large</a:t>
            </a:r>
            <a:endParaRPr lang="en-GB" sz="2400" dirty="0">
              <a:solidFill>
                <a:srgbClr val="459CB7"/>
              </a:solidFill>
            </a:endParaRPr>
          </a:p>
          <a:p>
            <a:r>
              <a:rPr lang="en-GB" sz="8000" dirty="0">
                <a:solidFill>
                  <a:srgbClr val="459CB7"/>
                </a:solidFill>
              </a:rPr>
              <a:t>is</a:t>
            </a:r>
          </a:p>
          <a:p>
            <a:r>
              <a:rPr lang="en-GB" sz="8800" dirty="0">
                <a:solidFill>
                  <a:srgbClr val="459CB7"/>
                </a:solidFill>
              </a:rPr>
              <a:t>large?</a:t>
            </a:r>
          </a:p>
        </p:txBody>
      </p:sp>
    </p:spTree>
    <p:extLst>
      <p:ext uri="{BB962C8B-B14F-4D97-AF65-F5344CB8AC3E}">
        <p14:creationId xmlns:p14="http://schemas.microsoft.com/office/powerpoint/2010/main" val="365111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DBFB7C1-9F5B-AA71-34F4-BA07B143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D6195F-9575-BDEC-5D5D-88B143A29437}"/>
              </a:ext>
            </a:extLst>
          </p:cNvPr>
          <p:cNvGrpSpPr/>
          <p:nvPr/>
        </p:nvGrpSpPr>
        <p:grpSpPr>
          <a:xfrm>
            <a:off x="679267" y="722811"/>
            <a:ext cx="6596036" cy="646331"/>
            <a:chOff x="992775" y="1523999"/>
            <a:chExt cx="6596036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AE7790-0BDA-57D9-92D6-ECC920190A7F}"/>
                </a:ext>
              </a:extLst>
            </p:cNvPr>
            <p:cNvSpPr/>
            <p:nvPr/>
          </p:nvSpPr>
          <p:spPr>
            <a:xfrm>
              <a:off x="1036320" y="1541417"/>
              <a:ext cx="1654629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F348-45CC-B74A-BD82-220AF3157BAE}"/>
                </a:ext>
              </a:extLst>
            </p:cNvPr>
            <p:cNvSpPr txBox="1"/>
            <p:nvPr/>
          </p:nvSpPr>
          <p:spPr>
            <a:xfrm>
              <a:off x="992775" y="1523999"/>
              <a:ext cx="65960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LARGE </a:t>
              </a:r>
              <a:r>
                <a:rPr lang="en-GB" sz="3600" b="1" dirty="0">
                  <a:latin typeface="Garamond" panose="02020404030301010803" pitchFamily="18" charset="0"/>
                </a:rPr>
                <a:t>LANGUAGE MODELS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50DE4E40-C5A4-B60D-0746-0F7765E64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A3142-5BE3-E472-FE46-95633F5CAB2C}"/>
              </a:ext>
            </a:extLst>
          </p:cNvPr>
          <p:cNvSpPr txBox="1"/>
          <p:nvPr/>
        </p:nvSpPr>
        <p:spPr>
          <a:xfrm>
            <a:off x="8290560" y="1968137"/>
            <a:ext cx="296671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59CB7"/>
                </a:solidFill>
              </a:rPr>
              <a:t>How </a:t>
            </a:r>
          </a:p>
          <a:p>
            <a:r>
              <a:rPr lang="en-GB" sz="3600" dirty="0">
                <a:solidFill>
                  <a:srgbClr val="459CB7"/>
                </a:solidFill>
              </a:rPr>
              <a:t>large</a:t>
            </a:r>
            <a:endParaRPr lang="en-GB" sz="2400" dirty="0">
              <a:solidFill>
                <a:srgbClr val="459CB7"/>
              </a:solidFill>
            </a:endParaRPr>
          </a:p>
          <a:p>
            <a:r>
              <a:rPr lang="en-GB" sz="8000" dirty="0">
                <a:solidFill>
                  <a:srgbClr val="459CB7"/>
                </a:solidFill>
              </a:rPr>
              <a:t>is</a:t>
            </a:r>
          </a:p>
          <a:p>
            <a:r>
              <a:rPr lang="en-GB" sz="8800" dirty="0">
                <a:solidFill>
                  <a:srgbClr val="459CB7"/>
                </a:solidFill>
              </a:rPr>
              <a:t>large?</a:t>
            </a:r>
          </a:p>
        </p:txBody>
      </p:sp>
      <p:pic>
        <p:nvPicPr>
          <p:cNvPr id="5" name="Picture 4" descr="A graph with blue squares and black text&#10;&#10;Description automatically generated">
            <a:extLst>
              <a:ext uri="{FF2B5EF4-FFF2-40B4-BE49-F238E27FC236}">
                <a16:creationId xmlns:a16="http://schemas.microsoft.com/office/drawing/2014/main" id="{0DC67DAB-31A7-BAAC-8135-6C16CD213D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16" t="12140" r="2564" b="4197"/>
          <a:stretch/>
        </p:blipFill>
        <p:spPr>
          <a:xfrm>
            <a:off x="722812" y="2184764"/>
            <a:ext cx="7053085" cy="30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3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DBFB7C1-9F5B-AA71-34F4-BA07B143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D6195F-9575-BDEC-5D5D-88B143A29437}"/>
              </a:ext>
            </a:extLst>
          </p:cNvPr>
          <p:cNvGrpSpPr/>
          <p:nvPr/>
        </p:nvGrpSpPr>
        <p:grpSpPr>
          <a:xfrm>
            <a:off x="621792" y="601256"/>
            <a:ext cx="7928132" cy="646331"/>
            <a:chOff x="1712540" y="1497719"/>
            <a:chExt cx="7928132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AE7790-0BDA-57D9-92D6-ECC920190A7F}"/>
                </a:ext>
              </a:extLst>
            </p:cNvPr>
            <p:cNvSpPr/>
            <p:nvPr/>
          </p:nvSpPr>
          <p:spPr>
            <a:xfrm>
              <a:off x="1712540" y="1541417"/>
              <a:ext cx="1152144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F348-45CC-B74A-BD82-220AF3157BAE}"/>
                </a:ext>
              </a:extLst>
            </p:cNvPr>
            <p:cNvSpPr txBox="1"/>
            <p:nvPr/>
          </p:nvSpPr>
          <p:spPr>
            <a:xfrm>
              <a:off x="1712540" y="1497719"/>
              <a:ext cx="7928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BTS: </a:t>
              </a:r>
              <a:r>
                <a:rPr lang="en-GB" sz="3600" b="1" dirty="0">
                  <a:latin typeface="Garamond" panose="02020404030301010803" pitchFamily="18" charset="0"/>
                </a:rPr>
                <a:t>LARGE LANGUAGE MODELS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50DE4E40-C5A4-B60D-0746-0F7765E64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16E690-1982-FC7E-97F1-4C8CAB70E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988" y="1211011"/>
            <a:ext cx="8230023" cy="4864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78282-076B-8357-E261-10B5A12EAB05}"/>
              </a:ext>
            </a:extLst>
          </p:cNvPr>
          <p:cNvSpPr txBox="1"/>
          <p:nvPr/>
        </p:nvSpPr>
        <p:spPr>
          <a:xfrm>
            <a:off x="3845516" y="6211669"/>
            <a:ext cx="6094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5"/>
              </a:rPr>
              <a:t>Image Source: https://www.youtube.com/watch?v=G2fqAlgmoPo</a:t>
            </a:r>
            <a:endParaRPr lang="en-GB" sz="1200" dirty="0"/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9281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DBFB7C1-9F5B-AA71-34F4-BA07B143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D6195F-9575-BDEC-5D5D-88B143A29437}"/>
              </a:ext>
            </a:extLst>
          </p:cNvPr>
          <p:cNvGrpSpPr/>
          <p:nvPr/>
        </p:nvGrpSpPr>
        <p:grpSpPr>
          <a:xfrm>
            <a:off x="530309" y="526082"/>
            <a:ext cx="5565691" cy="646331"/>
            <a:chOff x="2087444" y="1541417"/>
            <a:chExt cx="5854033" cy="64633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AE7790-0BDA-57D9-92D6-ECC920190A7F}"/>
                </a:ext>
              </a:extLst>
            </p:cNvPr>
            <p:cNvSpPr/>
            <p:nvPr/>
          </p:nvSpPr>
          <p:spPr>
            <a:xfrm>
              <a:off x="2145341" y="1568849"/>
              <a:ext cx="3663097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F348-45CC-B74A-BD82-220AF3157BAE}"/>
                </a:ext>
              </a:extLst>
            </p:cNvPr>
            <p:cNvSpPr txBox="1"/>
            <p:nvPr/>
          </p:nvSpPr>
          <p:spPr>
            <a:xfrm>
              <a:off x="2087444" y="1541417"/>
              <a:ext cx="5854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APPLICATIONS</a:t>
              </a:r>
              <a:r>
                <a:rPr lang="en-GB" sz="3600" b="1" dirty="0">
                  <a:latin typeface="Garamond" panose="02020404030301010803" pitchFamily="18" charset="0"/>
                </a:rPr>
                <a:t> of LLMS</a:t>
              </a: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50DE4E40-C5A4-B60D-0746-0F7765E64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FF537F-1535-9FC4-37B0-47CE338768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31" b="-332"/>
          <a:stretch/>
        </p:blipFill>
        <p:spPr>
          <a:xfrm>
            <a:off x="948832" y="1411052"/>
            <a:ext cx="10675724" cy="4285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378EA0-A25B-8331-1E32-496387FDD23F}"/>
              </a:ext>
            </a:extLst>
          </p:cNvPr>
          <p:cNvSpPr txBox="1"/>
          <p:nvPr/>
        </p:nvSpPr>
        <p:spPr>
          <a:xfrm>
            <a:off x="3845516" y="6234916"/>
            <a:ext cx="6094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5"/>
              </a:rPr>
              <a:t>Image Source: https://www.youtube.com/watch?v=G2fqAlgmoPo</a:t>
            </a:r>
            <a:endParaRPr lang="en-GB" sz="1200" dirty="0"/>
          </a:p>
          <a:p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7484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3785014" y="629630"/>
            <a:ext cx="4621971" cy="646331"/>
            <a:chOff x="1852311" y="1851442"/>
            <a:chExt cx="4621971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3020132" y="1891578"/>
              <a:ext cx="1956816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1852311" y="1851442"/>
              <a:ext cx="4621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latin typeface="Garamond" panose="02020404030301010803" pitchFamily="18" charset="0"/>
                </a:rPr>
                <a:t>THE </a:t>
              </a:r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OPENAI</a:t>
              </a:r>
              <a:r>
                <a:rPr lang="en-GB" sz="3600" b="1" dirty="0">
                  <a:latin typeface="Garamond" panose="02020404030301010803" pitchFamily="18" charset="0"/>
                </a:rPr>
                <a:t> WAVE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0228A2-DCD1-ACC6-4E56-ECC39657C5E8}"/>
              </a:ext>
            </a:extLst>
          </p:cNvPr>
          <p:cNvSpPr/>
          <p:nvPr/>
        </p:nvSpPr>
        <p:spPr>
          <a:xfrm>
            <a:off x="844731" y="2130552"/>
            <a:ext cx="2824894" cy="105156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Generate a job description for Data Scientist role.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B1BDD92-470D-A30A-6947-215D1E4AF0B0}"/>
              </a:ext>
            </a:extLst>
          </p:cNvPr>
          <p:cNvSpPr/>
          <p:nvPr/>
        </p:nvSpPr>
        <p:spPr>
          <a:xfrm>
            <a:off x="844731" y="3341991"/>
            <a:ext cx="2824894" cy="105156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won the Football World Cup in 2000?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A482A3D-B5D0-305F-D2B8-D6D5CA655D6F}"/>
              </a:ext>
            </a:extLst>
          </p:cNvPr>
          <p:cNvSpPr/>
          <p:nvPr/>
        </p:nvSpPr>
        <p:spPr>
          <a:xfrm>
            <a:off x="4600468" y="2130552"/>
            <a:ext cx="2824894" cy="105156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cure my back pain?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322E0A-A421-E645-D8E3-DBA11C7D6926}"/>
              </a:ext>
            </a:extLst>
          </p:cNvPr>
          <p:cNvSpPr/>
          <p:nvPr/>
        </p:nvSpPr>
        <p:spPr>
          <a:xfrm>
            <a:off x="4600468" y="3341991"/>
            <a:ext cx="2824894" cy="105156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Write a code in Python to generate Fibonacci series.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208661C-AD35-B12A-E509-03083FE7797A}"/>
              </a:ext>
            </a:extLst>
          </p:cNvPr>
          <p:cNvSpPr/>
          <p:nvPr/>
        </p:nvSpPr>
        <p:spPr>
          <a:xfrm>
            <a:off x="8356205" y="2130552"/>
            <a:ext cx="2824894" cy="105156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Summarize the following…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1C92D7-74C4-0DBE-9A9F-B7077E6C899D}"/>
              </a:ext>
            </a:extLst>
          </p:cNvPr>
          <p:cNvSpPr/>
          <p:nvPr/>
        </p:nvSpPr>
        <p:spPr>
          <a:xfrm>
            <a:off x="8356205" y="3341991"/>
            <a:ext cx="2824894" cy="105156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is … / When was… / How to… / Where is / …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0AC954-3A10-D400-3796-38D884E9113C}"/>
              </a:ext>
            </a:extLst>
          </p:cNvPr>
          <p:cNvGrpSpPr/>
          <p:nvPr/>
        </p:nvGrpSpPr>
        <p:grpSpPr>
          <a:xfrm>
            <a:off x="2148840" y="5110632"/>
            <a:ext cx="8458201" cy="1077602"/>
            <a:chOff x="2020824" y="4968307"/>
            <a:chExt cx="8458201" cy="107760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B6D4918-6A12-0BCA-9757-816C5BD72798}"/>
                </a:ext>
              </a:extLst>
            </p:cNvPr>
            <p:cNvSpPr/>
            <p:nvPr/>
          </p:nvSpPr>
          <p:spPr>
            <a:xfrm>
              <a:off x="3098427" y="4994349"/>
              <a:ext cx="7380598" cy="10515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solidFill>
                    <a:schemeClr val="tx1"/>
                  </a:solidFill>
                </a:rPr>
                <a:t>Ability to interact with an AI Agent in natural language!</a:t>
              </a:r>
            </a:p>
            <a:p>
              <a:r>
                <a:rPr lang="en-GB" sz="2400" dirty="0">
                  <a:solidFill>
                    <a:schemeClr val="tx1"/>
                  </a:solidFill>
                </a:rPr>
                <a:t>Uncanny ability to answer to all questions!!</a:t>
              </a:r>
            </a:p>
            <a:p>
              <a:r>
                <a:rPr lang="en-GB" sz="2400" dirty="0">
                  <a:solidFill>
                    <a:schemeClr val="tx1"/>
                  </a:solidFill>
                </a:rPr>
                <a:t>Terrific problem-solving skills!!!</a:t>
              </a:r>
            </a:p>
          </p:txBody>
        </p:sp>
        <p:pic>
          <p:nvPicPr>
            <p:cNvPr id="15" name="Graphic 14" descr="Badge Tick with solid fill">
              <a:extLst>
                <a:ext uri="{FF2B5EF4-FFF2-40B4-BE49-F238E27FC236}">
                  <a16:creationId xmlns:a16="http://schemas.microsoft.com/office/drawing/2014/main" id="{A3845D0C-D95D-04C1-F60B-62AEF96AC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0824" y="4968307"/>
              <a:ext cx="1077602" cy="107760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A539D7-1306-4A21-A2E7-6C13F60E919C}"/>
              </a:ext>
            </a:extLst>
          </p:cNvPr>
          <p:cNvGrpSpPr/>
          <p:nvPr/>
        </p:nvGrpSpPr>
        <p:grpSpPr>
          <a:xfrm>
            <a:off x="2023270" y="118859"/>
            <a:ext cx="1761744" cy="1363938"/>
            <a:chOff x="1726309" y="277504"/>
            <a:chExt cx="1761744" cy="1363938"/>
          </a:xfrm>
        </p:grpSpPr>
        <p:pic>
          <p:nvPicPr>
            <p:cNvPr id="18" name="Graphic 17" descr="Surf with solid fill">
              <a:extLst>
                <a:ext uri="{FF2B5EF4-FFF2-40B4-BE49-F238E27FC236}">
                  <a16:creationId xmlns:a16="http://schemas.microsoft.com/office/drawing/2014/main" id="{06B098E7-897F-3063-CDC1-D4741A3C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07623" y="277504"/>
              <a:ext cx="673958" cy="673958"/>
            </a:xfrm>
            <a:prstGeom prst="rect">
              <a:avLst/>
            </a:prstGeom>
          </p:spPr>
        </p:pic>
        <p:pic>
          <p:nvPicPr>
            <p:cNvPr id="20" name="Graphic 19" descr="Wave with solid fill">
              <a:extLst>
                <a:ext uri="{FF2B5EF4-FFF2-40B4-BE49-F238E27FC236}">
                  <a16:creationId xmlns:a16="http://schemas.microsoft.com/office/drawing/2014/main" id="{CBA27F48-8619-1056-8473-EEF07A83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6309" y="581240"/>
              <a:ext cx="1761744" cy="1060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574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136BFC-369F-E241-97B9-CF4BE44F8941}"/>
              </a:ext>
            </a:extLst>
          </p:cNvPr>
          <p:cNvGrpSpPr/>
          <p:nvPr/>
        </p:nvGrpSpPr>
        <p:grpSpPr>
          <a:xfrm>
            <a:off x="3785014" y="629630"/>
            <a:ext cx="4621971" cy="646331"/>
            <a:chOff x="1852311" y="1851442"/>
            <a:chExt cx="4621971" cy="6463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D503266-0616-752F-BB71-15C7396834A8}"/>
                </a:ext>
              </a:extLst>
            </p:cNvPr>
            <p:cNvSpPr/>
            <p:nvPr/>
          </p:nvSpPr>
          <p:spPr>
            <a:xfrm>
              <a:off x="3020132" y="1891578"/>
              <a:ext cx="1956816" cy="566057"/>
            </a:xfrm>
            <a:prstGeom prst="rect">
              <a:avLst/>
            </a:prstGeom>
            <a:solidFill>
              <a:srgbClr val="459CB7"/>
            </a:solidFill>
            <a:ln>
              <a:solidFill>
                <a:srgbClr val="459C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82D47F-243E-43E2-AFE0-FF102831C62A}"/>
                </a:ext>
              </a:extLst>
            </p:cNvPr>
            <p:cNvSpPr txBox="1"/>
            <p:nvPr/>
          </p:nvSpPr>
          <p:spPr>
            <a:xfrm>
              <a:off x="1852311" y="1851442"/>
              <a:ext cx="46219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latin typeface="Garamond" panose="02020404030301010803" pitchFamily="18" charset="0"/>
                </a:rPr>
                <a:t>THE </a:t>
              </a:r>
              <a:r>
                <a:rPr lang="en-GB" sz="36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OPENAI</a:t>
              </a:r>
              <a:r>
                <a:rPr lang="en-GB" sz="3600" b="1" dirty="0">
                  <a:latin typeface="Garamond" panose="02020404030301010803" pitchFamily="18" charset="0"/>
                </a:rPr>
                <a:t> WAVE</a:t>
              </a:r>
            </a:p>
          </p:txBody>
        </p:sp>
      </p:grp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FA0228A2-DCD1-ACC6-4E56-ECC39657C5E8}"/>
              </a:ext>
            </a:extLst>
          </p:cNvPr>
          <p:cNvSpPr/>
          <p:nvPr/>
        </p:nvSpPr>
        <p:spPr>
          <a:xfrm>
            <a:off x="1014984" y="2064573"/>
            <a:ext cx="3937851" cy="4272219"/>
          </a:xfrm>
          <a:prstGeom prst="snip2DiagRect">
            <a:avLst/>
          </a:prstGeom>
          <a:solidFill>
            <a:srgbClr val="ED90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Generate a job description for Data Scientist role for XYZ company. We are a large XYZ retail company, and we are looking for a candidate for our customer analytics domain.</a:t>
            </a:r>
          </a:p>
          <a:p>
            <a:pPr algn="ctr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Core Skills: Python,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Years of experience: 2+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Format: Job Summary, Key Responsibilities,  Benefits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EAE6537-800F-2EDE-2A35-35C3804D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37" y="139364"/>
            <a:ext cx="1188047" cy="4950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5FD59B9-0F83-F9C2-7210-E2CB733E6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458" b="332"/>
          <a:stretch/>
        </p:blipFill>
        <p:spPr bwMode="auto">
          <a:xfrm>
            <a:off x="71821" y="5333966"/>
            <a:ext cx="772910" cy="142388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EA539D7-1306-4A21-A2E7-6C13F60E919C}"/>
              </a:ext>
            </a:extLst>
          </p:cNvPr>
          <p:cNvGrpSpPr/>
          <p:nvPr/>
        </p:nvGrpSpPr>
        <p:grpSpPr>
          <a:xfrm>
            <a:off x="2023270" y="118859"/>
            <a:ext cx="1761744" cy="1363938"/>
            <a:chOff x="1726309" y="277504"/>
            <a:chExt cx="1761744" cy="1363938"/>
          </a:xfrm>
        </p:grpSpPr>
        <p:pic>
          <p:nvPicPr>
            <p:cNvPr id="18" name="Graphic 17" descr="Surf with solid fill">
              <a:extLst>
                <a:ext uri="{FF2B5EF4-FFF2-40B4-BE49-F238E27FC236}">
                  <a16:creationId xmlns:a16="http://schemas.microsoft.com/office/drawing/2014/main" id="{06B098E7-897F-3063-CDC1-D4741A3C0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7623" y="277504"/>
              <a:ext cx="673958" cy="673958"/>
            </a:xfrm>
            <a:prstGeom prst="rect">
              <a:avLst/>
            </a:prstGeom>
          </p:spPr>
        </p:pic>
        <p:pic>
          <p:nvPicPr>
            <p:cNvPr id="20" name="Graphic 19" descr="Wave with solid fill">
              <a:extLst>
                <a:ext uri="{FF2B5EF4-FFF2-40B4-BE49-F238E27FC236}">
                  <a16:creationId xmlns:a16="http://schemas.microsoft.com/office/drawing/2014/main" id="{CBA27F48-8619-1056-8473-EEF07A83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26309" y="581240"/>
              <a:ext cx="1761744" cy="1060202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4EF77E-4C92-C4B6-9839-05E7269550FD}"/>
              </a:ext>
            </a:extLst>
          </p:cNvPr>
          <p:cNvCxnSpPr/>
          <p:nvPr/>
        </p:nvCxnSpPr>
        <p:spPr>
          <a:xfrm>
            <a:off x="4675032" y="4489704"/>
            <a:ext cx="2962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74DBBA-D4D5-7FDA-3E54-41E2E0EE726F}"/>
              </a:ext>
            </a:extLst>
          </p:cNvPr>
          <p:cNvCxnSpPr/>
          <p:nvPr/>
        </p:nvCxnSpPr>
        <p:spPr>
          <a:xfrm>
            <a:off x="4681128" y="5391912"/>
            <a:ext cx="2962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499D79-085E-4D9F-E453-F7056625416B}"/>
              </a:ext>
            </a:extLst>
          </p:cNvPr>
          <p:cNvCxnSpPr/>
          <p:nvPr/>
        </p:nvCxnSpPr>
        <p:spPr>
          <a:xfrm>
            <a:off x="4700016" y="3373456"/>
            <a:ext cx="296265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7B643E6-DF0C-B778-D6DE-575ABCA4FEC5}"/>
              </a:ext>
            </a:extLst>
          </p:cNvPr>
          <p:cNvSpPr/>
          <p:nvPr/>
        </p:nvSpPr>
        <p:spPr>
          <a:xfrm>
            <a:off x="7758021" y="2039865"/>
            <a:ext cx="3122423" cy="6368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2658A4-B626-2938-6975-38F1325BD73E}"/>
              </a:ext>
            </a:extLst>
          </p:cNvPr>
          <p:cNvSpPr txBox="1"/>
          <p:nvPr/>
        </p:nvSpPr>
        <p:spPr>
          <a:xfrm>
            <a:off x="7758021" y="2096662"/>
            <a:ext cx="3454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Prompt Engineering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13BB8A-1448-46F9-001D-84E765A3AB0B}"/>
              </a:ext>
            </a:extLst>
          </p:cNvPr>
          <p:cNvSpPr txBox="1"/>
          <p:nvPr/>
        </p:nvSpPr>
        <p:spPr>
          <a:xfrm>
            <a:off x="7690228" y="4306485"/>
            <a:ext cx="3024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Clear Specifications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9CC738-8DF3-6DA5-85FD-4ED7BFD2D8CE}"/>
              </a:ext>
            </a:extLst>
          </p:cNvPr>
          <p:cNvSpPr txBox="1"/>
          <p:nvPr/>
        </p:nvSpPr>
        <p:spPr>
          <a:xfrm>
            <a:off x="7690227" y="5207246"/>
            <a:ext cx="2686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Output format/structure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275F7F-E96C-9F7E-1AA6-CC946FEF50F0}"/>
              </a:ext>
            </a:extLst>
          </p:cNvPr>
          <p:cNvSpPr txBox="1"/>
          <p:nvPr/>
        </p:nvSpPr>
        <p:spPr>
          <a:xfrm>
            <a:off x="7684131" y="3188790"/>
            <a:ext cx="1661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More context</a:t>
            </a:r>
          </a:p>
        </p:txBody>
      </p:sp>
      <p:pic>
        <p:nvPicPr>
          <p:cNvPr id="11268" name="Picture 4" descr="Crown Png Images – Browse 108,255 Stock Photos, Vectors, and Video | Adobe  Stock">
            <a:extLst>
              <a:ext uri="{FF2B5EF4-FFF2-40B4-BE49-F238E27FC236}">
                <a16:creationId xmlns:a16="http://schemas.microsoft.com/office/drawing/2014/main" id="{AD91E36F-661A-9056-99B8-762CD4C13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283" y="1027347"/>
            <a:ext cx="1266868" cy="9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44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</TotalTime>
  <Words>871</Words>
  <Application>Microsoft Office PowerPoint</Application>
  <PresentationFormat>Widescreen</PresentationFormat>
  <Paragraphs>155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AmazonEmber</vt:lpstr>
      <vt:lpstr>Arial</vt:lpstr>
      <vt:lpstr>Arial</vt:lpstr>
      <vt:lpstr>Calibri</vt:lpstr>
      <vt:lpstr>Calibri Light</vt:lpstr>
      <vt:lpstr>Chiller</vt:lpstr>
      <vt:lpstr>Garamond</vt:lpstr>
      <vt:lpstr>Titillium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Nabanita Roy</dc:creator>
  <cp:lastModifiedBy>Nabanita Roy</cp:lastModifiedBy>
  <cp:revision>3</cp:revision>
  <dcterms:created xsi:type="dcterms:W3CDTF">2023-12-07T08:56:37Z</dcterms:created>
  <dcterms:modified xsi:type="dcterms:W3CDTF">2023-12-08T08:53:46Z</dcterms:modified>
</cp:coreProperties>
</file>